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97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2086-7746-474C-B3C5-B66D7F1932A8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1D22-B3D7-4F59-9DA0-4FEB78F12B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3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74F0C10D-0680-483D-99E6-C26216B90F51}" type="slidenum">
              <a:rPr lang="ko-KR" altLang="en-US" smtClean="0"/>
              <a:pPr/>
              <a:t>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5046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7B5B615D-E603-4C32-8242-A85EF285B627}" type="slidenum">
              <a:rPr lang="ko-KR" altLang="en-US" smtClean="0"/>
              <a:pPr/>
              <a:t>10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257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844CFD21-DF18-468F-B6C3-4846A72D0669}" type="slidenum">
              <a:rPr lang="ko-KR" altLang="en-US" smtClean="0"/>
              <a:pPr/>
              <a:t>11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1635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fld id="{6D705828-EF29-4ACE-AB88-D54ABD27F409}" type="slidenum">
              <a:rPr lang="ko-KR" altLang="en-US" smtClean="0"/>
              <a:pPr/>
              <a:t>12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8477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/>
          </p:cNvPr>
          <p:cNvSpPr/>
          <p:nvPr userDrawn="1"/>
        </p:nvSpPr>
        <p:spPr>
          <a:xfrm rot="5400000" flipH="1" flipV="1">
            <a:off x="8847535" y="4847035"/>
            <a:ext cx="251222" cy="341709"/>
          </a:xfrm>
          <a:prstGeom prst="rtTriangle">
            <a:avLst/>
          </a:prstGeom>
          <a:solidFill>
            <a:srgbClr val="445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40033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>
            <a:grpSpLocks/>
          </p:cNvGrpSpPr>
          <p:nvPr userDrawn="1"/>
        </p:nvGrpSpPr>
        <p:grpSpPr bwMode="auto">
          <a:xfrm>
            <a:off x="0" y="5089923"/>
            <a:ext cx="9144000" cy="53578"/>
            <a:chOff x="0" y="2428868"/>
            <a:chExt cx="9144000" cy="36000"/>
          </a:xfrm>
        </p:grpSpPr>
        <p:sp>
          <p:nvSpPr>
            <p:cNvPr id="3" name="직사각형 2"/>
            <p:cNvSpPr/>
            <p:nvPr/>
          </p:nvSpPr>
          <p:spPr>
            <a:xfrm>
              <a:off x="0" y="2428868"/>
              <a:ext cx="4572000" cy="36000"/>
            </a:xfrm>
            <a:prstGeom prst="rect">
              <a:avLst/>
            </a:prstGeom>
            <a:solidFill>
              <a:srgbClr val="E40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4572000" y="2428868"/>
              <a:ext cx="4572000" cy="36000"/>
            </a:xfrm>
            <a:prstGeom prst="rect">
              <a:avLst/>
            </a:prstGeom>
            <a:solidFill>
              <a:srgbClr val="04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</p:grpSp>
      <p:pic>
        <p:nvPicPr>
          <p:cNvPr id="5" name="그림 5" descr="보건복지부_국_좌우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89323"/>
            <a:ext cx="1189435" cy="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715125" y="477440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675">
                <a:latin typeface="Noto Sans CJK KR Bold"/>
                <a:ea typeface="Noto Sans CJK KR Bold"/>
                <a:cs typeface="Noto Sans CJK KR Bold"/>
              </a:defRPr>
            </a:lvl1pPr>
          </a:lstStyle>
          <a:p>
            <a:pPr>
              <a:defRPr/>
            </a:pPr>
            <a:fld id="{5D7AAB4A-2625-40EC-9101-887A8AD16A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73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_패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3"/>
          <p:cNvGrpSpPr>
            <a:grpSpLocks/>
          </p:cNvGrpSpPr>
          <p:nvPr userDrawn="1"/>
        </p:nvGrpSpPr>
        <p:grpSpPr bwMode="auto">
          <a:xfrm>
            <a:off x="0" y="5089923"/>
            <a:ext cx="9144000" cy="53578"/>
            <a:chOff x="0" y="2428868"/>
            <a:chExt cx="9144000" cy="36000"/>
          </a:xfrm>
        </p:grpSpPr>
        <p:sp>
          <p:nvSpPr>
            <p:cNvPr id="4" name="직사각형 3"/>
            <p:cNvSpPr/>
            <p:nvPr/>
          </p:nvSpPr>
          <p:spPr>
            <a:xfrm>
              <a:off x="0" y="2428868"/>
              <a:ext cx="4572000" cy="36000"/>
            </a:xfrm>
            <a:prstGeom prst="rect">
              <a:avLst/>
            </a:prstGeom>
            <a:solidFill>
              <a:srgbClr val="E40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572000" y="2428868"/>
              <a:ext cx="4572000" cy="36000"/>
            </a:xfrm>
            <a:prstGeom prst="rect">
              <a:avLst/>
            </a:prstGeom>
            <a:solidFill>
              <a:srgbClr val="04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</p:grpSp>
      <p:pic>
        <p:nvPicPr>
          <p:cNvPr id="6" name="그림 6" descr="보건복지부_국_좌우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289323"/>
            <a:ext cx="1189435" cy="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715125" y="477440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675">
                <a:latin typeface="Noto Sans CJK KR Bold"/>
                <a:ea typeface="Noto Sans CJK KR Bold"/>
                <a:cs typeface="Noto Sans CJK KR Bold"/>
              </a:defRPr>
            </a:lvl1pPr>
          </a:lstStyle>
          <a:p>
            <a:pPr>
              <a:defRPr/>
            </a:pPr>
            <a:fld id="{A1BCD4E1-8EB6-45FE-88C7-13E231C458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9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3F979-422E-4A93-BD5F-6ECF4B801C6F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84A25A-BCC1-4374-A15F-D4D3D4B64FC5}" type="slidenum">
              <a:rPr lang="ko-KR" altLang="ko-KR"/>
              <a:pPr>
                <a:defRPr/>
              </a:pPr>
              <a:t>‹#›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2687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70" y="4011910"/>
            <a:ext cx="4860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주관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o-KR" altLang="en-US" sz="1200" dirty="0"/>
              <a:t>전라남도 공공보건의료지원단 </a:t>
            </a:r>
            <a:endParaRPr lang="en-US" altLang="ko-KR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일시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200" dirty="0" smtClean="0"/>
              <a:t>2020.11.05(</a:t>
            </a:r>
            <a:r>
              <a:rPr lang="ko-KR" altLang="en-US" sz="1200" dirty="0" smtClean="0"/>
              <a:t>목</a:t>
            </a:r>
            <a:r>
              <a:rPr lang="en-US" altLang="ko-KR" sz="1200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장소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o-KR" altLang="en-US" sz="1200" dirty="0"/>
              <a:t>홀리데이인 </a:t>
            </a:r>
            <a:r>
              <a:rPr lang="ko-KR" altLang="en-US" sz="1200" dirty="0" smtClean="0"/>
              <a:t>호텔</a:t>
            </a:r>
            <a:r>
              <a:rPr lang="en-US" altLang="ko-KR" sz="1200" dirty="0" smtClean="0"/>
              <a:t>)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3968" y="278777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지역사회 </a:t>
            </a:r>
            <a:r>
              <a:rPr lang="ko-KR" alt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통합돌봄사업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개요 및 발전방향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조선간호대학교 이정미 교수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95936" y="267494"/>
            <a:ext cx="4897954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/>
              <a:t>전남권역 공공보건의료기관 역량강화 교육</a:t>
            </a:r>
          </a:p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1176" y="292417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139952" y="267494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>
                <a:solidFill>
                  <a:srgbClr val="1B3A54"/>
                </a:solidFill>
                <a:latin typeface="Nanum Square"/>
              </a:rPr>
              <a:t>전남권역 공공보건의료기관 역량강화 교육</a:t>
            </a:r>
            <a:endParaRPr lang="ko-KR" altLang="en-US" b="1" i="0" dirty="0">
              <a:solidFill>
                <a:srgbClr val="1B3A54"/>
              </a:solidFill>
              <a:effectLst/>
              <a:latin typeface="Nanum Square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8303" y="167454"/>
            <a:ext cx="7560687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검토과제 </a:t>
            </a:r>
            <a:r>
              <a:rPr lang="en-US" altLang="ko-KR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지역사회 중심 건강관리체계 강화</a:t>
            </a:r>
            <a:endParaRPr lang="ko-KR" altLang="en-US" sz="195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821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xfrm>
            <a:off x="6872288" y="47672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A138268C-87F1-4A4D-B694-F633B09DE920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10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4645819" y="1071563"/>
            <a:ext cx="0" cy="33432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모서리가 둥근 직사각형 70"/>
          <p:cNvSpPr/>
          <p:nvPr/>
        </p:nvSpPr>
        <p:spPr>
          <a:xfrm>
            <a:off x="173832" y="1354932"/>
            <a:ext cx="2121694" cy="1427560"/>
          </a:xfrm>
          <a:prstGeom prst="roundRect">
            <a:avLst>
              <a:gd name="adj" fmla="val 11697"/>
            </a:avLst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anchor="ctr"/>
          <a:lstStyle/>
          <a:p>
            <a:pPr algn="ctr" defTabSz="514312">
              <a:defRPr/>
            </a:pPr>
            <a:endParaRPr lang="ko-KR" altLang="en-US" sz="1200" b="1">
              <a:gradFill>
                <a:gsLst>
                  <a:gs pos="22222">
                    <a:prstClr val="white"/>
                  </a:gs>
                  <a:gs pos="44000">
                    <a:prstClr val="whit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2420541" y="1354932"/>
            <a:ext cx="2122884" cy="1427560"/>
          </a:xfrm>
          <a:prstGeom prst="roundRect">
            <a:avLst>
              <a:gd name="adj" fmla="val 11697"/>
            </a:avLst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anchor="ctr"/>
          <a:lstStyle/>
          <a:p>
            <a:pPr algn="ctr" defTabSz="514312">
              <a:defRPr/>
            </a:pPr>
            <a:endParaRPr lang="ko-KR" altLang="en-US" sz="1200" b="1">
              <a:gradFill>
                <a:gsLst>
                  <a:gs pos="22222">
                    <a:prstClr val="white"/>
                  </a:gs>
                  <a:gs pos="44000">
                    <a:prstClr val="whit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2411016" y="2930128"/>
            <a:ext cx="2152650" cy="1376363"/>
          </a:xfrm>
          <a:prstGeom prst="roundRect">
            <a:avLst>
              <a:gd name="adj" fmla="val 11697"/>
            </a:avLst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anchor="ctr"/>
          <a:lstStyle/>
          <a:p>
            <a:pPr algn="ctr" defTabSz="514312">
              <a:defRPr/>
            </a:pPr>
            <a:endParaRPr lang="ko-KR" altLang="en-US" sz="1200" b="1">
              <a:gradFill>
                <a:gsLst>
                  <a:gs pos="22222">
                    <a:prstClr val="white"/>
                  </a:gs>
                  <a:gs pos="44000">
                    <a:prstClr val="whit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4829" name="그룹 73"/>
          <p:cNvGrpSpPr>
            <a:grpSpLocks/>
          </p:cNvGrpSpPr>
          <p:nvPr/>
        </p:nvGrpSpPr>
        <p:grpSpPr bwMode="auto">
          <a:xfrm>
            <a:off x="236935" y="1364456"/>
            <a:ext cx="2220515" cy="1429926"/>
            <a:chOff x="2781892" y="2381676"/>
            <a:chExt cx="1719588" cy="1906744"/>
          </a:xfrm>
        </p:grpSpPr>
        <p:sp>
          <p:nvSpPr>
            <p:cNvPr id="89" name="직사각형 88"/>
            <p:cNvSpPr/>
            <p:nvPr/>
          </p:nvSpPr>
          <p:spPr>
            <a:xfrm>
              <a:off x="3054950" y="2381676"/>
              <a:ext cx="1026870" cy="338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장애인  건강주치의</a:t>
              </a: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2781892" y="2780175"/>
              <a:ext cx="1719588" cy="15082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지역 내 의사가 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중증장애인의 만성질환 및 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장애관련 건강상태 등을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지속적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포괄적 관리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(`18.5~ 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시범사업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</p:txBody>
        </p:sp>
        <p:cxnSp>
          <p:nvCxnSpPr>
            <p:cNvPr id="91" name="직선 연결선 90"/>
            <p:cNvCxnSpPr/>
            <p:nvPr/>
          </p:nvCxnSpPr>
          <p:spPr>
            <a:xfrm>
              <a:off x="2781892" y="2715082"/>
              <a:ext cx="15591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30" name="그룹 91"/>
          <p:cNvGrpSpPr>
            <a:grpSpLocks/>
          </p:cNvGrpSpPr>
          <p:nvPr/>
        </p:nvGrpSpPr>
        <p:grpSpPr bwMode="auto">
          <a:xfrm flipH="1">
            <a:off x="1800225" y="2381250"/>
            <a:ext cx="367904" cy="371475"/>
            <a:chOff x="-1620838" y="3017838"/>
            <a:chExt cx="968375" cy="1303337"/>
          </a:xfrm>
        </p:grpSpPr>
        <p:sp>
          <p:nvSpPr>
            <p:cNvPr id="93" name="Oval 26"/>
            <p:cNvSpPr>
              <a:spLocks noChangeArrowheads="1"/>
            </p:cNvSpPr>
            <p:nvPr/>
          </p:nvSpPr>
          <p:spPr bwMode="auto">
            <a:xfrm>
              <a:off x="-1319984" y="3017838"/>
              <a:ext cx="241311" cy="242287"/>
            </a:xfrm>
            <a:prstGeom prst="ellipse">
              <a:avLst/>
            </a:prstGeom>
            <a:solidFill>
              <a:srgbClr val="15A3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94" name="Freeform 27"/>
            <p:cNvSpPr>
              <a:spLocks/>
            </p:cNvSpPr>
            <p:nvPr/>
          </p:nvSpPr>
          <p:spPr bwMode="auto">
            <a:xfrm>
              <a:off x="-1310581" y="3276834"/>
              <a:ext cx="658118" cy="860537"/>
            </a:xfrm>
            <a:custGeom>
              <a:avLst/>
              <a:gdLst>
                <a:gd name="T0" fmla="*/ 1098 w 1110"/>
                <a:gd name="T1" fmla="*/ 1298 h 1455"/>
                <a:gd name="T2" fmla="*/ 994 w 1110"/>
                <a:gd name="T3" fmla="*/ 704 h 1455"/>
                <a:gd name="T4" fmla="*/ 903 w 1110"/>
                <a:gd name="T5" fmla="*/ 604 h 1455"/>
                <a:gd name="T6" fmla="*/ 897 w 1110"/>
                <a:gd name="T7" fmla="*/ 602 h 1455"/>
                <a:gd name="T8" fmla="*/ 885 w 1110"/>
                <a:gd name="T9" fmla="*/ 600 h 1455"/>
                <a:gd name="T10" fmla="*/ 872 w 1110"/>
                <a:gd name="T11" fmla="*/ 599 h 1455"/>
                <a:gd name="T12" fmla="*/ 870 w 1110"/>
                <a:gd name="T13" fmla="*/ 599 h 1455"/>
                <a:gd name="T14" fmla="*/ 410 w 1110"/>
                <a:gd name="T15" fmla="*/ 599 h 1455"/>
                <a:gd name="T16" fmla="*/ 377 w 1110"/>
                <a:gd name="T17" fmla="*/ 409 h 1455"/>
                <a:gd name="T18" fmla="*/ 735 w 1110"/>
                <a:gd name="T19" fmla="*/ 409 h 1455"/>
                <a:gd name="T20" fmla="*/ 812 w 1110"/>
                <a:gd name="T21" fmla="*/ 332 h 1455"/>
                <a:gd name="T22" fmla="*/ 735 w 1110"/>
                <a:gd name="T23" fmla="*/ 255 h 1455"/>
                <a:gd name="T24" fmla="*/ 350 w 1110"/>
                <a:gd name="T25" fmla="*/ 255 h 1455"/>
                <a:gd name="T26" fmla="*/ 350 w 1110"/>
                <a:gd name="T27" fmla="*/ 255 h 1455"/>
                <a:gd name="T28" fmla="*/ 330 w 1110"/>
                <a:gd name="T29" fmla="*/ 145 h 1455"/>
                <a:gd name="T30" fmla="*/ 145 w 1110"/>
                <a:gd name="T31" fmla="*/ 15 h 1455"/>
                <a:gd name="T32" fmla="*/ 15 w 1110"/>
                <a:gd name="T33" fmla="*/ 200 h 1455"/>
                <a:gd name="T34" fmla="*/ 107 w 1110"/>
                <a:gd name="T35" fmla="*/ 718 h 1455"/>
                <a:gd name="T36" fmla="*/ 262 w 1110"/>
                <a:gd name="T37" fmla="*/ 849 h 1455"/>
                <a:gd name="T38" fmla="*/ 265 w 1110"/>
                <a:gd name="T39" fmla="*/ 850 h 1455"/>
                <a:gd name="T40" fmla="*/ 765 w 1110"/>
                <a:gd name="T41" fmla="*/ 850 h 1455"/>
                <a:gd name="T42" fmla="*/ 851 w 1110"/>
                <a:gd name="T43" fmla="*/ 1342 h 1455"/>
                <a:gd name="T44" fmla="*/ 997 w 1110"/>
                <a:gd name="T45" fmla="*/ 1443 h 1455"/>
                <a:gd name="T46" fmla="*/ 1098 w 1110"/>
                <a:gd name="T47" fmla="*/ 1298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0" h="1455">
                  <a:moveTo>
                    <a:pt x="1098" y="1298"/>
                  </a:moveTo>
                  <a:cubicBezTo>
                    <a:pt x="994" y="704"/>
                    <a:pt x="994" y="704"/>
                    <a:pt x="994" y="704"/>
                  </a:cubicBezTo>
                  <a:cubicBezTo>
                    <a:pt x="986" y="656"/>
                    <a:pt x="950" y="616"/>
                    <a:pt x="903" y="604"/>
                  </a:cubicBezTo>
                  <a:cubicBezTo>
                    <a:pt x="901" y="603"/>
                    <a:pt x="899" y="602"/>
                    <a:pt x="897" y="602"/>
                  </a:cubicBezTo>
                  <a:cubicBezTo>
                    <a:pt x="893" y="601"/>
                    <a:pt x="889" y="601"/>
                    <a:pt x="885" y="600"/>
                  </a:cubicBezTo>
                  <a:cubicBezTo>
                    <a:pt x="880" y="600"/>
                    <a:pt x="876" y="599"/>
                    <a:pt x="872" y="599"/>
                  </a:cubicBezTo>
                  <a:cubicBezTo>
                    <a:pt x="871" y="599"/>
                    <a:pt x="871" y="599"/>
                    <a:pt x="870" y="599"/>
                  </a:cubicBezTo>
                  <a:cubicBezTo>
                    <a:pt x="410" y="599"/>
                    <a:pt x="410" y="599"/>
                    <a:pt x="410" y="599"/>
                  </a:cubicBezTo>
                  <a:cubicBezTo>
                    <a:pt x="377" y="409"/>
                    <a:pt x="377" y="409"/>
                    <a:pt x="377" y="409"/>
                  </a:cubicBezTo>
                  <a:cubicBezTo>
                    <a:pt x="735" y="409"/>
                    <a:pt x="735" y="409"/>
                    <a:pt x="735" y="409"/>
                  </a:cubicBezTo>
                  <a:cubicBezTo>
                    <a:pt x="777" y="409"/>
                    <a:pt x="812" y="375"/>
                    <a:pt x="812" y="332"/>
                  </a:cubicBezTo>
                  <a:cubicBezTo>
                    <a:pt x="812" y="290"/>
                    <a:pt x="777" y="255"/>
                    <a:pt x="735" y="255"/>
                  </a:cubicBezTo>
                  <a:cubicBezTo>
                    <a:pt x="350" y="255"/>
                    <a:pt x="350" y="255"/>
                    <a:pt x="350" y="255"/>
                  </a:cubicBezTo>
                  <a:cubicBezTo>
                    <a:pt x="350" y="255"/>
                    <a:pt x="350" y="255"/>
                    <a:pt x="350" y="255"/>
                  </a:cubicBezTo>
                  <a:cubicBezTo>
                    <a:pt x="330" y="145"/>
                    <a:pt x="330" y="145"/>
                    <a:pt x="330" y="145"/>
                  </a:cubicBezTo>
                  <a:cubicBezTo>
                    <a:pt x="315" y="58"/>
                    <a:pt x="232" y="0"/>
                    <a:pt x="145" y="15"/>
                  </a:cubicBezTo>
                  <a:cubicBezTo>
                    <a:pt x="58" y="31"/>
                    <a:pt x="0" y="113"/>
                    <a:pt x="15" y="200"/>
                  </a:cubicBezTo>
                  <a:cubicBezTo>
                    <a:pt x="107" y="718"/>
                    <a:pt x="107" y="718"/>
                    <a:pt x="107" y="718"/>
                  </a:cubicBezTo>
                  <a:cubicBezTo>
                    <a:pt x="120" y="795"/>
                    <a:pt x="187" y="849"/>
                    <a:pt x="262" y="849"/>
                  </a:cubicBezTo>
                  <a:cubicBezTo>
                    <a:pt x="263" y="849"/>
                    <a:pt x="264" y="850"/>
                    <a:pt x="265" y="850"/>
                  </a:cubicBezTo>
                  <a:cubicBezTo>
                    <a:pt x="765" y="850"/>
                    <a:pt x="765" y="850"/>
                    <a:pt x="765" y="850"/>
                  </a:cubicBezTo>
                  <a:cubicBezTo>
                    <a:pt x="851" y="1342"/>
                    <a:pt x="851" y="1342"/>
                    <a:pt x="851" y="1342"/>
                  </a:cubicBezTo>
                  <a:cubicBezTo>
                    <a:pt x="863" y="1410"/>
                    <a:pt x="928" y="1455"/>
                    <a:pt x="997" y="1443"/>
                  </a:cubicBezTo>
                  <a:cubicBezTo>
                    <a:pt x="1065" y="1431"/>
                    <a:pt x="1110" y="1366"/>
                    <a:pt x="1098" y="1298"/>
                  </a:cubicBezTo>
                  <a:close/>
                </a:path>
              </a:pathLst>
            </a:custGeom>
            <a:solidFill>
              <a:srgbClr val="15A3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-1620838" y="3494057"/>
              <a:ext cx="786609" cy="827118"/>
            </a:xfrm>
            <a:custGeom>
              <a:avLst/>
              <a:gdLst>
                <a:gd name="T0" fmla="*/ 1266 w 1326"/>
                <a:gd name="T1" fmla="*/ 1039 h 1401"/>
                <a:gd name="T2" fmla="*/ 1222 w 1326"/>
                <a:gd name="T3" fmla="*/ 1059 h 1401"/>
                <a:gd name="T4" fmla="*/ 1222 w 1326"/>
                <a:gd name="T5" fmla="*/ 1059 h 1401"/>
                <a:gd name="T6" fmla="*/ 1211 w 1326"/>
                <a:gd name="T7" fmla="*/ 1071 h 1401"/>
                <a:gd name="T8" fmla="*/ 1192 w 1326"/>
                <a:gd name="T9" fmla="*/ 1092 h 1401"/>
                <a:gd name="T10" fmla="*/ 744 w 1326"/>
                <a:gd name="T11" fmla="*/ 1281 h 1401"/>
                <a:gd name="T12" fmla="*/ 119 w 1326"/>
                <a:gd name="T13" fmla="*/ 656 h 1401"/>
                <a:gd name="T14" fmla="*/ 425 w 1326"/>
                <a:gd name="T15" fmla="*/ 119 h 1401"/>
                <a:gd name="T16" fmla="*/ 435 w 1326"/>
                <a:gd name="T17" fmla="*/ 113 h 1401"/>
                <a:gd name="T18" fmla="*/ 435 w 1326"/>
                <a:gd name="T19" fmla="*/ 113 h 1401"/>
                <a:gd name="T20" fmla="*/ 466 w 1326"/>
                <a:gd name="T21" fmla="*/ 60 h 1401"/>
                <a:gd name="T22" fmla="*/ 406 w 1326"/>
                <a:gd name="T23" fmla="*/ 0 h 1401"/>
                <a:gd name="T24" fmla="*/ 372 w 1326"/>
                <a:gd name="T25" fmla="*/ 12 h 1401"/>
                <a:gd name="T26" fmla="*/ 355 w 1326"/>
                <a:gd name="T27" fmla="*/ 21 h 1401"/>
                <a:gd name="T28" fmla="*/ 0 w 1326"/>
                <a:gd name="T29" fmla="*/ 656 h 1401"/>
                <a:gd name="T30" fmla="*/ 744 w 1326"/>
                <a:gd name="T31" fmla="*/ 1401 h 1401"/>
                <a:gd name="T32" fmla="*/ 1279 w 1326"/>
                <a:gd name="T33" fmla="*/ 1174 h 1401"/>
                <a:gd name="T34" fmla="*/ 1300 w 1326"/>
                <a:gd name="T35" fmla="*/ 1151 h 1401"/>
                <a:gd name="T36" fmla="*/ 1309 w 1326"/>
                <a:gd name="T37" fmla="*/ 1141 h 1401"/>
                <a:gd name="T38" fmla="*/ 1309 w 1326"/>
                <a:gd name="T39" fmla="*/ 1141 h 1401"/>
                <a:gd name="T40" fmla="*/ 1312 w 1326"/>
                <a:gd name="T41" fmla="*/ 1138 h 1401"/>
                <a:gd name="T42" fmla="*/ 1311 w 1326"/>
                <a:gd name="T43" fmla="*/ 1138 h 1401"/>
                <a:gd name="T44" fmla="*/ 1326 w 1326"/>
                <a:gd name="T45" fmla="*/ 1099 h 1401"/>
                <a:gd name="T46" fmla="*/ 1266 w 1326"/>
                <a:gd name="T47" fmla="*/ 1039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6" h="1401">
                  <a:moveTo>
                    <a:pt x="1266" y="1039"/>
                  </a:moveTo>
                  <a:cubicBezTo>
                    <a:pt x="1249" y="1039"/>
                    <a:pt x="1233" y="1047"/>
                    <a:pt x="1222" y="1059"/>
                  </a:cubicBezTo>
                  <a:cubicBezTo>
                    <a:pt x="1222" y="1059"/>
                    <a:pt x="1222" y="1059"/>
                    <a:pt x="1222" y="1059"/>
                  </a:cubicBezTo>
                  <a:cubicBezTo>
                    <a:pt x="1211" y="1071"/>
                    <a:pt x="1211" y="1071"/>
                    <a:pt x="1211" y="1071"/>
                  </a:cubicBezTo>
                  <a:cubicBezTo>
                    <a:pt x="1211" y="1071"/>
                    <a:pt x="1198" y="1085"/>
                    <a:pt x="1192" y="1092"/>
                  </a:cubicBezTo>
                  <a:cubicBezTo>
                    <a:pt x="1073" y="1214"/>
                    <a:pt x="914" y="1281"/>
                    <a:pt x="744" y="1281"/>
                  </a:cubicBezTo>
                  <a:cubicBezTo>
                    <a:pt x="400" y="1281"/>
                    <a:pt x="119" y="1001"/>
                    <a:pt x="119" y="656"/>
                  </a:cubicBezTo>
                  <a:cubicBezTo>
                    <a:pt x="119" y="437"/>
                    <a:pt x="237" y="232"/>
                    <a:pt x="425" y="119"/>
                  </a:cubicBezTo>
                  <a:cubicBezTo>
                    <a:pt x="435" y="113"/>
                    <a:pt x="435" y="113"/>
                    <a:pt x="435" y="113"/>
                  </a:cubicBezTo>
                  <a:cubicBezTo>
                    <a:pt x="435" y="113"/>
                    <a:pt x="435" y="113"/>
                    <a:pt x="435" y="113"/>
                  </a:cubicBezTo>
                  <a:cubicBezTo>
                    <a:pt x="453" y="103"/>
                    <a:pt x="466" y="83"/>
                    <a:pt x="466" y="60"/>
                  </a:cubicBezTo>
                  <a:cubicBezTo>
                    <a:pt x="466" y="27"/>
                    <a:pt x="439" y="0"/>
                    <a:pt x="406" y="0"/>
                  </a:cubicBezTo>
                  <a:cubicBezTo>
                    <a:pt x="393" y="0"/>
                    <a:pt x="381" y="5"/>
                    <a:pt x="372" y="12"/>
                  </a:cubicBezTo>
                  <a:cubicBezTo>
                    <a:pt x="366" y="15"/>
                    <a:pt x="359" y="19"/>
                    <a:pt x="355" y="21"/>
                  </a:cubicBezTo>
                  <a:cubicBezTo>
                    <a:pt x="133" y="158"/>
                    <a:pt x="0" y="396"/>
                    <a:pt x="0" y="656"/>
                  </a:cubicBezTo>
                  <a:cubicBezTo>
                    <a:pt x="0" y="1067"/>
                    <a:pt x="334" y="1401"/>
                    <a:pt x="744" y="1401"/>
                  </a:cubicBezTo>
                  <a:cubicBezTo>
                    <a:pt x="947" y="1401"/>
                    <a:pt x="1137" y="1320"/>
                    <a:pt x="1279" y="1174"/>
                  </a:cubicBezTo>
                  <a:cubicBezTo>
                    <a:pt x="1286" y="1166"/>
                    <a:pt x="1300" y="1151"/>
                    <a:pt x="1300" y="1151"/>
                  </a:cubicBezTo>
                  <a:cubicBezTo>
                    <a:pt x="1309" y="1141"/>
                    <a:pt x="1309" y="1141"/>
                    <a:pt x="1309" y="1141"/>
                  </a:cubicBezTo>
                  <a:cubicBezTo>
                    <a:pt x="1309" y="1141"/>
                    <a:pt x="1309" y="1141"/>
                    <a:pt x="1309" y="1141"/>
                  </a:cubicBezTo>
                  <a:cubicBezTo>
                    <a:pt x="1312" y="1138"/>
                    <a:pt x="1312" y="1138"/>
                    <a:pt x="1312" y="1138"/>
                  </a:cubicBezTo>
                  <a:cubicBezTo>
                    <a:pt x="1311" y="1138"/>
                    <a:pt x="1311" y="1138"/>
                    <a:pt x="1311" y="1138"/>
                  </a:cubicBezTo>
                  <a:cubicBezTo>
                    <a:pt x="1321" y="1128"/>
                    <a:pt x="1326" y="1114"/>
                    <a:pt x="1326" y="1099"/>
                  </a:cubicBezTo>
                  <a:cubicBezTo>
                    <a:pt x="1326" y="1066"/>
                    <a:pt x="1300" y="1039"/>
                    <a:pt x="1266" y="1039"/>
                  </a:cubicBezTo>
                  <a:close/>
                </a:path>
              </a:pathLst>
            </a:custGeom>
            <a:solidFill>
              <a:srgbClr val="15A3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</p:grpSp>
      <p:grpSp>
        <p:nvGrpSpPr>
          <p:cNvPr id="34831" name="그룹 107"/>
          <p:cNvGrpSpPr>
            <a:grpSpLocks/>
          </p:cNvGrpSpPr>
          <p:nvPr/>
        </p:nvGrpSpPr>
        <p:grpSpPr bwMode="auto">
          <a:xfrm>
            <a:off x="2399110" y="1370410"/>
            <a:ext cx="2300288" cy="1199555"/>
            <a:chOff x="2765732" y="2448397"/>
            <a:chExt cx="1781400" cy="1599345"/>
          </a:xfrm>
        </p:grpSpPr>
        <p:sp>
          <p:nvSpPr>
            <p:cNvPr id="110" name="직사각형 109"/>
            <p:cNvSpPr/>
            <p:nvPr/>
          </p:nvSpPr>
          <p:spPr>
            <a:xfrm>
              <a:off x="2765732" y="2448397"/>
              <a:ext cx="1682740" cy="3385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중증소아환자  재택의료</a:t>
              </a: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2827509" y="2816683"/>
              <a:ext cx="1719623" cy="1231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중증소아환자 대상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상담관리 서비스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방문 진료 및 방문간호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(`18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년 시범사업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</p:txBody>
        </p:sp>
        <p:cxnSp>
          <p:nvCxnSpPr>
            <p:cNvPr id="112" name="직선 연결선 111"/>
            <p:cNvCxnSpPr/>
            <p:nvPr/>
          </p:nvCxnSpPr>
          <p:spPr>
            <a:xfrm>
              <a:off x="2836730" y="2778585"/>
              <a:ext cx="151953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112"/>
          <p:cNvGrpSpPr/>
          <p:nvPr/>
        </p:nvGrpSpPr>
        <p:grpSpPr>
          <a:xfrm>
            <a:off x="3907873" y="2296717"/>
            <a:ext cx="561109" cy="425915"/>
            <a:chOff x="-5772151" y="3392488"/>
            <a:chExt cx="1488068" cy="20066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4" name="Oval 40"/>
            <p:cNvSpPr>
              <a:spLocks noChangeArrowheads="1"/>
            </p:cNvSpPr>
            <p:nvPr/>
          </p:nvSpPr>
          <p:spPr bwMode="auto">
            <a:xfrm>
              <a:off x="-4723849" y="4024313"/>
              <a:ext cx="252413" cy="252413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-4915908" y="4310063"/>
              <a:ext cx="631825" cy="1089025"/>
            </a:xfrm>
            <a:custGeom>
              <a:avLst/>
              <a:gdLst>
                <a:gd name="T0" fmla="*/ 37 w 168"/>
                <a:gd name="T1" fmla="*/ 13 h 289"/>
                <a:gd name="T2" fmla="*/ 3 w 168"/>
                <a:gd name="T3" fmla="*/ 126 h 289"/>
                <a:gd name="T4" fmla="*/ 10 w 168"/>
                <a:gd name="T5" fmla="*/ 141 h 289"/>
                <a:gd name="T6" fmla="*/ 26 w 168"/>
                <a:gd name="T7" fmla="*/ 134 h 289"/>
                <a:gd name="T8" fmla="*/ 48 w 168"/>
                <a:gd name="T9" fmla="*/ 59 h 289"/>
                <a:gd name="T10" fmla="*/ 49 w 168"/>
                <a:gd name="T11" fmla="*/ 84 h 289"/>
                <a:gd name="T12" fmla="*/ 14 w 168"/>
                <a:gd name="T13" fmla="*/ 196 h 289"/>
                <a:gd name="T14" fmla="*/ 52 w 168"/>
                <a:gd name="T15" fmla="*/ 196 h 289"/>
                <a:gd name="T16" fmla="*/ 52 w 168"/>
                <a:gd name="T17" fmla="*/ 274 h 289"/>
                <a:gd name="T18" fmla="*/ 66 w 168"/>
                <a:gd name="T19" fmla="*/ 289 h 289"/>
                <a:gd name="T20" fmla="*/ 81 w 168"/>
                <a:gd name="T21" fmla="*/ 274 h 289"/>
                <a:gd name="T22" fmla="*/ 81 w 168"/>
                <a:gd name="T23" fmla="*/ 200 h 289"/>
                <a:gd name="T24" fmla="*/ 84 w 168"/>
                <a:gd name="T25" fmla="*/ 196 h 289"/>
                <a:gd name="T26" fmla="*/ 88 w 168"/>
                <a:gd name="T27" fmla="*/ 200 h 289"/>
                <a:gd name="T28" fmla="*/ 88 w 168"/>
                <a:gd name="T29" fmla="*/ 274 h 289"/>
                <a:gd name="T30" fmla="*/ 102 w 168"/>
                <a:gd name="T31" fmla="*/ 289 h 289"/>
                <a:gd name="T32" fmla="*/ 117 w 168"/>
                <a:gd name="T33" fmla="*/ 274 h 289"/>
                <a:gd name="T34" fmla="*/ 117 w 168"/>
                <a:gd name="T35" fmla="*/ 196 h 289"/>
                <a:gd name="T36" fmla="*/ 155 w 168"/>
                <a:gd name="T37" fmla="*/ 196 h 289"/>
                <a:gd name="T38" fmla="*/ 120 w 168"/>
                <a:gd name="T39" fmla="*/ 84 h 289"/>
                <a:gd name="T40" fmla="*/ 120 w 168"/>
                <a:gd name="T41" fmla="*/ 59 h 289"/>
                <a:gd name="T42" fmla="*/ 143 w 168"/>
                <a:gd name="T43" fmla="*/ 134 h 289"/>
                <a:gd name="T44" fmla="*/ 158 w 168"/>
                <a:gd name="T45" fmla="*/ 141 h 289"/>
                <a:gd name="T46" fmla="*/ 166 w 168"/>
                <a:gd name="T47" fmla="*/ 126 h 289"/>
                <a:gd name="T48" fmla="*/ 131 w 168"/>
                <a:gd name="T49" fmla="*/ 13 h 289"/>
                <a:gd name="T50" fmla="*/ 106 w 168"/>
                <a:gd name="T51" fmla="*/ 0 h 289"/>
                <a:gd name="T52" fmla="*/ 62 w 168"/>
                <a:gd name="T53" fmla="*/ 0 h 289"/>
                <a:gd name="T54" fmla="*/ 37 w 168"/>
                <a:gd name="T55" fmla="*/ 1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89">
                  <a:moveTo>
                    <a:pt x="37" y="13"/>
                  </a:moveTo>
                  <a:cubicBezTo>
                    <a:pt x="20" y="48"/>
                    <a:pt x="3" y="126"/>
                    <a:pt x="3" y="126"/>
                  </a:cubicBezTo>
                  <a:cubicBezTo>
                    <a:pt x="0" y="132"/>
                    <a:pt x="4" y="139"/>
                    <a:pt x="10" y="141"/>
                  </a:cubicBezTo>
                  <a:cubicBezTo>
                    <a:pt x="16" y="144"/>
                    <a:pt x="23" y="140"/>
                    <a:pt x="26" y="134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82"/>
                    <a:pt x="58" y="289"/>
                    <a:pt x="66" y="289"/>
                  </a:cubicBezTo>
                  <a:cubicBezTo>
                    <a:pt x="74" y="289"/>
                    <a:pt x="81" y="282"/>
                    <a:pt x="81" y="274"/>
                  </a:cubicBezTo>
                  <a:cubicBezTo>
                    <a:pt x="81" y="200"/>
                    <a:pt x="81" y="200"/>
                    <a:pt x="81" y="200"/>
                  </a:cubicBezTo>
                  <a:cubicBezTo>
                    <a:pt x="81" y="198"/>
                    <a:pt x="82" y="196"/>
                    <a:pt x="84" y="196"/>
                  </a:cubicBezTo>
                  <a:cubicBezTo>
                    <a:pt x="86" y="196"/>
                    <a:pt x="88" y="198"/>
                    <a:pt x="88" y="200"/>
                  </a:cubicBezTo>
                  <a:cubicBezTo>
                    <a:pt x="88" y="274"/>
                    <a:pt x="88" y="274"/>
                    <a:pt x="88" y="274"/>
                  </a:cubicBezTo>
                  <a:cubicBezTo>
                    <a:pt x="88" y="282"/>
                    <a:pt x="94" y="289"/>
                    <a:pt x="102" y="289"/>
                  </a:cubicBezTo>
                  <a:cubicBezTo>
                    <a:pt x="110" y="289"/>
                    <a:pt x="117" y="282"/>
                    <a:pt x="117" y="274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55" y="196"/>
                    <a:pt x="155" y="196"/>
                    <a:pt x="155" y="196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5" y="140"/>
                    <a:pt x="152" y="144"/>
                    <a:pt x="158" y="141"/>
                  </a:cubicBezTo>
                  <a:cubicBezTo>
                    <a:pt x="165" y="139"/>
                    <a:pt x="168" y="132"/>
                    <a:pt x="166" y="126"/>
                  </a:cubicBezTo>
                  <a:cubicBezTo>
                    <a:pt x="166" y="126"/>
                    <a:pt x="149" y="48"/>
                    <a:pt x="131" y="13"/>
                  </a:cubicBezTo>
                  <a:cubicBezTo>
                    <a:pt x="127" y="5"/>
                    <a:pt x="115" y="0"/>
                    <a:pt x="10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3" y="0"/>
                    <a:pt x="41" y="5"/>
                    <a:pt x="37" y="13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-5772151" y="3392488"/>
              <a:ext cx="382588" cy="1425575"/>
            </a:xfrm>
            <a:custGeom>
              <a:avLst/>
              <a:gdLst>
                <a:gd name="T0" fmla="*/ 61 w 102"/>
                <a:gd name="T1" fmla="*/ 126 h 379"/>
                <a:gd name="T2" fmla="*/ 59 w 102"/>
                <a:gd name="T3" fmla="*/ 124 h 379"/>
                <a:gd name="T4" fmla="*/ 58 w 102"/>
                <a:gd name="T5" fmla="*/ 121 h 379"/>
                <a:gd name="T6" fmla="*/ 100 w 102"/>
                <a:gd name="T7" fmla="*/ 48 h 379"/>
                <a:gd name="T8" fmla="*/ 47 w 102"/>
                <a:gd name="T9" fmla="*/ 2 h 379"/>
                <a:gd name="T10" fmla="*/ 2 w 102"/>
                <a:gd name="T11" fmla="*/ 55 h 379"/>
                <a:gd name="T12" fmla="*/ 53 w 102"/>
                <a:gd name="T13" fmla="*/ 121 h 379"/>
                <a:gd name="T14" fmla="*/ 53 w 102"/>
                <a:gd name="T15" fmla="*/ 125 h 379"/>
                <a:gd name="T16" fmla="*/ 51 w 102"/>
                <a:gd name="T17" fmla="*/ 127 h 379"/>
                <a:gd name="T18" fmla="*/ 55 w 102"/>
                <a:gd name="T19" fmla="*/ 129 h 379"/>
                <a:gd name="T20" fmla="*/ 75 w 102"/>
                <a:gd name="T21" fmla="*/ 379 h 379"/>
                <a:gd name="T22" fmla="*/ 78 w 102"/>
                <a:gd name="T23" fmla="*/ 379 h 379"/>
                <a:gd name="T24" fmla="*/ 58 w 102"/>
                <a:gd name="T25" fmla="*/ 129 h 379"/>
                <a:gd name="T26" fmla="*/ 61 w 102"/>
                <a:gd name="T27" fmla="*/ 12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379">
                  <a:moveTo>
                    <a:pt x="61" y="126"/>
                  </a:moveTo>
                  <a:cubicBezTo>
                    <a:pt x="61" y="125"/>
                    <a:pt x="60" y="125"/>
                    <a:pt x="59" y="124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84" y="117"/>
                    <a:pt x="102" y="74"/>
                    <a:pt x="100" y="48"/>
                  </a:cubicBezTo>
                  <a:cubicBezTo>
                    <a:pt x="98" y="21"/>
                    <a:pt x="75" y="0"/>
                    <a:pt x="47" y="2"/>
                  </a:cubicBezTo>
                  <a:cubicBezTo>
                    <a:pt x="20" y="4"/>
                    <a:pt x="0" y="28"/>
                    <a:pt x="2" y="55"/>
                  </a:cubicBezTo>
                  <a:cubicBezTo>
                    <a:pt x="3" y="81"/>
                    <a:pt x="27" y="121"/>
                    <a:pt x="53" y="121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1" y="125"/>
                    <a:pt x="51" y="126"/>
                    <a:pt x="51" y="127"/>
                  </a:cubicBezTo>
                  <a:cubicBezTo>
                    <a:pt x="51" y="128"/>
                    <a:pt x="52" y="129"/>
                    <a:pt x="55" y="129"/>
                  </a:cubicBezTo>
                  <a:cubicBezTo>
                    <a:pt x="75" y="379"/>
                    <a:pt x="75" y="379"/>
                    <a:pt x="75" y="379"/>
                  </a:cubicBezTo>
                  <a:cubicBezTo>
                    <a:pt x="78" y="379"/>
                    <a:pt x="78" y="379"/>
                    <a:pt x="78" y="37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60" y="128"/>
                    <a:pt x="61" y="128"/>
                    <a:pt x="61" y="126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18" name="Oval 43"/>
            <p:cNvSpPr>
              <a:spLocks noChangeArrowheads="1"/>
            </p:cNvSpPr>
            <p:nvPr/>
          </p:nvSpPr>
          <p:spPr bwMode="auto">
            <a:xfrm>
              <a:off x="-5370513" y="3986213"/>
              <a:ext cx="252413" cy="249238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-5508626" y="4268788"/>
              <a:ext cx="530225" cy="1130300"/>
            </a:xfrm>
            <a:custGeom>
              <a:avLst/>
              <a:gdLst>
                <a:gd name="T0" fmla="*/ 141 w 141"/>
                <a:gd name="T1" fmla="*/ 58 h 300"/>
                <a:gd name="T2" fmla="*/ 141 w 141"/>
                <a:gd name="T3" fmla="*/ 140 h 300"/>
                <a:gd name="T4" fmla="*/ 126 w 141"/>
                <a:gd name="T5" fmla="*/ 155 h 300"/>
                <a:gd name="T6" fmla="*/ 112 w 141"/>
                <a:gd name="T7" fmla="*/ 140 h 300"/>
                <a:gd name="T8" fmla="*/ 112 w 141"/>
                <a:gd name="T9" fmla="*/ 66 h 300"/>
                <a:gd name="T10" fmla="*/ 107 w 141"/>
                <a:gd name="T11" fmla="*/ 66 h 300"/>
                <a:gd name="T12" fmla="*/ 107 w 141"/>
                <a:gd name="T13" fmla="*/ 283 h 300"/>
                <a:gd name="T14" fmla="*/ 90 w 141"/>
                <a:gd name="T15" fmla="*/ 300 h 300"/>
                <a:gd name="T16" fmla="*/ 90 w 141"/>
                <a:gd name="T17" fmla="*/ 300 h 300"/>
                <a:gd name="T18" fmla="*/ 74 w 141"/>
                <a:gd name="T19" fmla="*/ 283 h 300"/>
                <a:gd name="T20" fmla="*/ 74 w 141"/>
                <a:gd name="T21" fmla="*/ 156 h 300"/>
                <a:gd name="T22" fmla="*/ 70 w 141"/>
                <a:gd name="T23" fmla="*/ 152 h 300"/>
                <a:gd name="T24" fmla="*/ 67 w 141"/>
                <a:gd name="T25" fmla="*/ 156 h 300"/>
                <a:gd name="T26" fmla="*/ 67 w 141"/>
                <a:gd name="T27" fmla="*/ 283 h 300"/>
                <a:gd name="T28" fmla="*/ 51 w 141"/>
                <a:gd name="T29" fmla="*/ 300 h 300"/>
                <a:gd name="T30" fmla="*/ 51 w 141"/>
                <a:gd name="T31" fmla="*/ 300 h 300"/>
                <a:gd name="T32" fmla="*/ 34 w 141"/>
                <a:gd name="T33" fmla="*/ 283 h 300"/>
                <a:gd name="T34" fmla="*/ 34 w 141"/>
                <a:gd name="T35" fmla="*/ 66 h 300"/>
                <a:gd name="T36" fmla="*/ 29 w 141"/>
                <a:gd name="T37" fmla="*/ 66 h 300"/>
                <a:gd name="T38" fmla="*/ 29 w 141"/>
                <a:gd name="T39" fmla="*/ 140 h 300"/>
                <a:gd name="T40" fmla="*/ 15 w 141"/>
                <a:gd name="T41" fmla="*/ 155 h 300"/>
                <a:gd name="T42" fmla="*/ 0 w 141"/>
                <a:gd name="T43" fmla="*/ 140 h 300"/>
                <a:gd name="T44" fmla="*/ 0 w 141"/>
                <a:gd name="T45" fmla="*/ 58 h 300"/>
                <a:gd name="T46" fmla="*/ 70 w 141"/>
                <a:gd name="T47" fmla="*/ 0 h 300"/>
                <a:gd name="T48" fmla="*/ 141 w 141"/>
                <a:gd name="T49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300">
                  <a:moveTo>
                    <a:pt x="141" y="58"/>
                  </a:moveTo>
                  <a:cubicBezTo>
                    <a:pt x="141" y="140"/>
                    <a:pt x="141" y="140"/>
                    <a:pt x="141" y="140"/>
                  </a:cubicBezTo>
                  <a:cubicBezTo>
                    <a:pt x="141" y="149"/>
                    <a:pt x="134" y="155"/>
                    <a:pt x="126" y="155"/>
                  </a:cubicBezTo>
                  <a:cubicBezTo>
                    <a:pt x="118" y="155"/>
                    <a:pt x="112" y="149"/>
                    <a:pt x="112" y="140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3"/>
                    <a:pt x="107" y="63"/>
                    <a:pt x="107" y="66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107" y="292"/>
                    <a:pt x="100" y="300"/>
                    <a:pt x="90" y="300"/>
                  </a:cubicBezTo>
                  <a:cubicBezTo>
                    <a:pt x="90" y="300"/>
                    <a:pt x="90" y="300"/>
                    <a:pt x="90" y="300"/>
                  </a:cubicBezTo>
                  <a:cubicBezTo>
                    <a:pt x="81" y="300"/>
                    <a:pt x="74" y="292"/>
                    <a:pt x="74" y="283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4" y="154"/>
                    <a:pt x="72" y="152"/>
                    <a:pt x="70" y="152"/>
                  </a:cubicBezTo>
                  <a:cubicBezTo>
                    <a:pt x="69" y="152"/>
                    <a:pt x="67" y="154"/>
                    <a:pt x="67" y="156"/>
                  </a:cubicBezTo>
                  <a:cubicBezTo>
                    <a:pt x="67" y="283"/>
                    <a:pt x="67" y="283"/>
                    <a:pt x="67" y="283"/>
                  </a:cubicBezTo>
                  <a:cubicBezTo>
                    <a:pt x="67" y="292"/>
                    <a:pt x="60" y="300"/>
                    <a:pt x="51" y="300"/>
                  </a:cubicBezTo>
                  <a:cubicBezTo>
                    <a:pt x="51" y="300"/>
                    <a:pt x="51" y="300"/>
                    <a:pt x="51" y="300"/>
                  </a:cubicBezTo>
                  <a:cubicBezTo>
                    <a:pt x="41" y="300"/>
                    <a:pt x="34" y="292"/>
                    <a:pt x="34" y="283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3"/>
                    <a:pt x="29" y="63"/>
                    <a:pt x="29" y="6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49"/>
                    <a:pt x="23" y="155"/>
                    <a:pt x="15" y="155"/>
                  </a:cubicBezTo>
                  <a:cubicBezTo>
                    <a:pt x="7" y="155"/>
                    <a:pt x="0" y="149"/>
                    <a:pt x="0" y="1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0"/>
                    <a:pt x="34" y="0"/>
                    <a:pt x="70" y="0"/>
                  </a:cubicBezTo>
                  <a:cubicBezTo>
                    <a:pt x="107" y="0"/>
                    <a:pt x="141" y="20"/>
                    <a:pt x="141" y="58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</p:grpSp>
      <p:sp>
        <p:nvSpPr>
          <p:cNvPr id="120" name="모서리가 둥근 직사각형 119"/>
          <p:cNvSpPr/>
          <p:nvPr/>
        </p:nvSpPr>
        <p:spPr>
          <a:xfrm>
            <a:off x="165498" y="2930128"/>
            <a:ext cx="2130028" cy="1376363"/>
          </a:xfrm>
          <a:prstGeom prst="roundRect">
            <a:avLst>
              <a:gd name="adj" fmla="val 11697"/>
            </a:avLst>
          </a:pr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3" tIns="25717" rIns="51433" bIns="25717" anchor="ctr"/>
          <a:lstStyle/>
          <a:p>
            <a:pPr algn="ctr" defTabSz="514312">
              <a:defRPr/>
            </a:pPr>
            <a:endParaRPr lang="ko-KR" altLang="en-US" sz="1200" b="1">
              <a:gradFill>
                <a:gsLst>
                  <a:gs pos="22222">
                    <a:prstClr val="white"/>
                  </a:gs>
                  <a:gs pos="44000">
                    <a:prstClr val="whit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4834" name="그룹 120"/>
          <p:cNvGrpSpPr>
            <a:grpSpLocks/>
          </p:cNvGrpSpPr>
          <p:nvPr/>
        </p:nvGrpSpPr>
        <p:grpSpPr bwMode="auto">
          <a:xfrm>
            <a:off x="240507" y="2930129"/>
            <a:ext cx="2150269" cy="1386966"/>
            <a:chOff x="2698918" y="2402988"/>
            <a:chExt cx="1665384" cy="1849605"/>
          </a:xfrm>
        </p:grpSpPr>
        <p:sp>
          <p:nvSpPr>
            <p:cNvPr id="122" name="직사각형 121"/>
            <p:cNvSpPr/>
            <p:nvPr/>
          </p:nvSpPr>
          <p:spPr>
            <a:xfrm>
              <a:off x="3004467" y="2402988"/>
              <a:ext cx="925186" cy="338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 err="1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가정형</a:t>
              </a:r>
              <a:r>
                <a:rPr lang="ko-KR" altLang="en-US" sz="105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호스피스</a:t>
              </a: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698918" y="2790404"/>
              <a:ext cx="1665384" cy="14621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말기환자를 대상으로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환자 가정에서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호스피스 서비스 제공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(25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개 기관 대상 시범사업 중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en-US" altLang="ko-KR" sz="7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*</a:t>
              </a:r>
              <a:r>
                <a:rPr lang="ko-KR" altLang="en-US" sz="7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암</a:t>
              </a:r>
              <a:r>
                <a:rPr lang="en-US" altLang="ko-KR" sz="7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AIDS, COPD, </a:t>
              </a:r>
              <a:r>
                <a:rPr lang="ko-KR" altLang="en-US" sz="7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만성간경화 등</a:t>
              </a:r>
              <a:endPara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24" name="직선 연결선 123"/>
            <p:cNvCxnSpPr/>
            <p:nvPr/>
          </p:nvCxnSpPr>
          <p:spPr>
            <a:xfrm flipV="1">
              <a:off x="2722894" y="2723718"/>
              <a:ext cx="1456980" cy="190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35" name="그래픽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3261122"/>
            <a:ext cx="410766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6" name="그룹 125"/>
          <p:cNvGrpSpPr>
            <a:grpSpLocks/>
          </p:cNvGrpSpPr>
          <p:nvPr/>
        </p:nvGrpSpPr>
        <p:grpSpPr bwMode="auto">
          <a:xfrm>
            <a:off x="2431256" y="2937273"/>
            <a:ext cx="2220516" cy="1237655"/>
            <a:chOff x="2652768" y="2368546"/>
            <a:chExt cx="1719588" cy="1650084"/>
          </a:xfrm>
        </p:grpSpPr>
        <p:sp>
          <p:nvSpPr>
            <p:cNvPr id="127" name="직사각형 126"/>
            <p:cNvSpPr/>
            <p:nvPr/>
          </p:nvSpPr>
          <p:spPr>
            <a:xfrm>
              <a:off x="2953947" y="2368546"/>
              <a:ext cx="1026870" cy="33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5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정신건강  사례관리</a:t>
              </a: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2652768" y="2787615"/>
              <a:ext cx="1719588" cy="12310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정신기관 퇴원 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</a:t>
              </a:r>
              <a:r>
                <a:rPr lang="ko-KR" altLang="en-US" sz="900" b="1" dirty="0" err="1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퇴소자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사례관리 강화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보건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복지 통합서비스 제공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lnSpc>
                  <a:spcPct val="150000"/>
                </a:lnSpc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정신건강전문요원 확충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29" name="직선 연결선 128"/>
            <p:cNvCxnSpPr/>
            <p:nvPr/>
          </p:nvCxnSpPr>
          <p:spPr>
            <a:xfrm>
              <a:off x="2714544" y="2689197"/>
              <a:ext cx="15324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129">
            <a:extLst/>
          </p:cNvPr>
          <p:cNvGrpSpPr/>
          <p:nvPr/>
        </p:nvGrpSpPr>
        <p:grpSpPr>
          <a:xfrm>
            <a:off x="4146140" y="3306399"/>
            <a:ext cx="343629" cy="330216"/>
            <a:chOff x="-534988" y="4460875"/>
            <a:chExt cx="476250" cy="442913"/>
          </a:xfrm>
          <a:solidFill>
            <a:schemeClr val="accent2">
              <a:lumMod val="75000"/>
            </a:schemeClr>
          </a:solidFill>
        </p:grpSpPr>
        <p:sp>
          <p:nvSpPr>
            <p:cNvPr id="131" name="Freeform 5">
              <a:extLst/>
            </p:cNvPr>
            <p:cNvSpPr>
              <a:spLocks/>
            </p:cNvSpPr>
            <p:nvPr/>
          </p:nvSpPr>
          <p:spPr bwMode="auto">
            <a:xfrm>
              <a:off x="-152400" y="4649788"/>
              <a:ext cx="17462" cy="66675"/>
            </a:xfrm>
            <a:custGeom>
              <a:avLst/>
              <a:gdLst>
                <a:gd name="T0" fmla="*/ 11 w 11"/>
                <a:gd name="T1" fmla="*/ 0 h 42"/>
                <a:gd name="T2" fmla="*/ 11 w 11"/>
                <a:gd name="T3" fmla="*/ 0 h 42"/>
                <a:gd name="T4" fmla="*/ 5 w 11"/>
                <a:gd name="T5" fmla="*/ 6 h 42"/>
                <a:gd name="T6" fmla="*/ 4 w 11"/>
                <a:gd name="T7" fmla="*/ 10 h 42"/>
                <a:gd name="T8" fmla="*/ 0 w 11"/>
                <a:gd name="T9" fmla="*/ 42 h 42"/>
                <a:gd name="T10" fmla="*/ 9 w 11"/>
                <a:gd name="T11" fmla="*/ 35 h 42"/>
                <a:gd name="T12" fmla="*/ 9 w 11"/>
                <a:gd name="T13" fmla="*/ 35 h 42"/>
                <a:gd name="T14" fmla="*/ 9 w 11"/>
                <a:gd name="T15" fmla="*/ 32 h 42"/>
                <a:gd name="T16" fmla="*/ 11 w 11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2">
                  <a:moveTo>
                    <a:pt x="11" y="0"/>
                  </a:moveTo>
                  <a:lnTo>
                    <a:pt x="11" y="0"/>
                  </a:lnTo>
                  <a:lnTo>
                    <a:pt x="5" y="6"/>
                  </a:lnTo>
                  <a:lnTo>
                    <a:pt x="4" y="10"/>
                  </a:lnTo>
                  <a:lnTo>
                    <a:pt x="0" y="42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2" name="Freeform 6">
              <a:extLst/>
            </p:cNvPr>
            <p:cNvSpPr>
              <a:spLocks/>
            </p:cNvSpPr>
            <p:nvPr/>
          </p:nvSpPr>
          <p:spPr bwMode="auto">
            <a:xfrm>
              <a:off x="-127000" y="4611688"/>
              <a:ext cx="19050" cy="84138"/>
            </a:xfrm>
            <a:custGeom>
              <a:avLst/>
              <a:gdLst>
                <a:gd name="T0" fmla="*/ 3 w 12"/>
                <a:gd name="T1" fmla="*/ 11 h 53"/>
                <a:gd name="T2" fmla="*/ 0 w 12"/>
                <a:gd name="T3" fmla="*/ 53 h 53"/>
                <a:gd name="T4" fmla="*/ 8 w 12"/>
                <a:gd name="T5" fmla="*/ 44 h 53"/>
                <a:gd name="T6" fmla="*/ 12 w 12"/>
                <a:gd name="T7" fmla="*/ 0 h 53"/>
                <a:gd name="T8" fmla="*/ 12 w 12"/>
                <a:gd name="T9" fmla="*/ 0 h 53"/>
                <a:gd name="T10" fmla="*/ 8 w 12"/>
                <a:gd name="T11" fmla="*/ 4 h 53"/>
                <a:gd name="T12" fmla="*/ 5 w 12"/>
                <a:gd name="T13" fmla="*/ 6 h 53"/>
                <a:gd name="T14" fmla="*/ 3 w 12"/>
                <a:gd name="T15" fmla="*/ 11 h 53"/>
                <a:gd name="T16" fmla="*/ 3 w 12"/>
                <a:gd name="T1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3">
                  <a:moveTo>
                    <a:pt x="3" y="11"/>
                  </a:moveTo>
                  <a:lnTo>
                    <a:pt x="0" y="53"/>
                  </a:lnTo>
                  <a:lnTo>
                    <a:pt x="8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3" name="Freeform 7">
              <a:extLst/>
            </p:cNvPr>
            <p:cNvSpPr>
              <a:spLocks/>
            </p:cNvSpPr>
            <p:nvPr/>
          </p:nvSpPr>
          <p:spPr bwMode="auto">
            <a:xfrm>
              <a:off x="-269875" y="4565650"/>
              <a:ext cx="211137" cy="338138"/>
            </a:xfrm>
            <a:custGeom>
              <a:avLst/>
              <a:gdLst>
                <a:gd name="T0" fmla="*/ 103 w 133"/>
                <a:gd name="T1" fmla="*/ 114 h 213"/>
                <a:gd name="T2" fmla="*/ 103 w 133"/>
                <a:gd name="T3" fmla="*/ 114 h 213"/>
                <a:gd name="T4" fmla="*/ 120 w 133"/>
                <a:gd name="T5" fmla="*/ 95 h 213"/>
                <a:gd name="T6" fmla="*/ 129 w 133"/>
                <a:gd name="T7" fmla="*/ 85 h 213"/>
                <a:gd name="T8" fmla="*/ 129 w 133"/>
                <a:gd name="T9" fmla="*/ 85 h 213"/>
                <a:gd name="T10" fmla="*/ 130 w 133"/>
                <a:gd name="T11" fmla="*/ 75 h 213"/>
                <a:gd name="T12" fmla="*/ 130 w 133"/>
                <a:gd name="T13" fmla="*/ 55 h 213"/>
                <a:gd name="T14" fmla="*/ 133 w 133"/>
                <a:gd name="T15" fmla="*/ 7 h 213"/>
                <a:gd name="T16" fmla="*/ 133 w 133"/>
                <a:gd name="T17" fmla="*/ 7 h 213"/>
                <a:gd name="T18" fmla="*/ 130 w 133"/>
                <a:gd name="T19" fmla="*/ 4 h 213"/>
                <a:gd name="T20" fmla="*/ 128 w 133"/>
                <a:gd name="T21" fmla="*/ 0 h 213"/>
                <a:gd name="T22" fmla="*/ 128 w 133"/>
                <a:gd name="T23" fmla="*/ 0 h 213"/>
                <a:gd name="T24" fmla="*/ 127 w 133"/>
                <a:gd name="T25" fmla="*/ 0 h 213"/>
                <a:gd name="T26" fmla="*/ 127 w 133"/>
                <a:gd name="T27" fmla="*/ 0 h 213"/>
                <a:gd name="T28" fmla="*/ 125 w 133"/>
                <a:gd name="T29" fmla="*/ 0 h 213"/>
                <a:gd name="T30" fmla="*/ 125 w 133"/>
                <a:gd name="T31" fmla="*/ 0 h 213"/>
                <a:gd name="T32" fmla="*/ 119 w 133"/>
                <a:gd name="T33" fmla="*/ 3 h 213"/>
                <a:gd name="T34" fmla="*/ 114 w 133"/>
                <a:gd name="T35" fmla="*/ 8 h 213"/>
                <a:gd name="T36" fmla="*/ 110 w 133"/>
                <a:gd name="T37" fmla="*/ 14 h 213"/>
                <a:gd name="T38" fmla="*/ 105 w 133"/>
                <a:gd name="T39" fmla="*/ 77 h 213"/>
                <a:gd name="T40" fmla="*/ 77 w 133"/>
                <a:gd name="T41" fmla="*/ 104 h 213"/>
                <a:gd name="T42" fmla="*/ 42 w 133"/>
                <a:gd name="T43" fmla="*/ 127 h 213"/>
                <a:gd name="T44" fmla="*/ 64 w 133"/>
                <a:gd name="T45" fmla="*/ 90 h 213"/>
                <a:gd name="T46" fmla="*/ 64 w 133"/>
                <a:gd name="T47" fmla="*/ 90 h 213"/>
                <a:gd name="T48" fmla="*/ 65 w 133"/>
                <a:gd name="T49" fmla="*/ 85 h 213"/>
                <a:gd name="T50" fmla="*/ 67 w 133"/>
                <a:gd name="T51" fmla="*/ 80 h 213"/>
                <a:gd name="T52" fmla="*/ 67 w 133"/>
                <a:gd name="T53" fmla="*/ 74 h 213"/>
                <a:gd name="T54" fmla="*/ 65 w 133"/>
                <a:gd name="T55" fmla="*/ 72 h 213"/>
                <a:gd name="T56" fmla="*/ 64 w 133"/>
                <a:gd name="T57" fmla="*/ 69 h 213"/>
                <a:gd name="T58" fmla="*/ 64 w 133"/>
                <a:gd name="T59" fmla="*/ 69 h 213"/>
                <a:gd name="T60" fmla="*/ 63 w 133"/>
                <a:gd name="T61" fmla="*/ 68 h 213"/>
                <a:gd name="T62" fmla="*/ 60 w 133"/>
                <a:gd name="T63" fmla="*/ 68 h 213"/>
                <a:gd name="T64" fmla="*/ 60 w 133"/>
                <a:gd name="T65" fmla="*/ 68 h 213"/>
                <a:gd name="T66" fmla="*/ 60 w 133"/>
                <a:gd name="T67" fmla="*/ 68 h 213"/>
                <a:gd name="T68" fmla="*/ 60 w 133"/>
                <a:gd name="T69" fmla="*/ 68 h 213"/>
                <a:gd name="T70" fmla="*/ 57 w 133"/>
                <a:gd name="T71" fmla="*/ 68 h 213"/>
                <a:gd name="T72" fmla="*/ 53 w 133"/>
                <a:gd name="T73" fmla="*/ 70 h 213"/>
                <a:gd name="T74" fmla="*/ 48 w 133"/>
                <a:gd name="T75" fmla="*/ 73 h 213"/>
                <a:gd name="T76" fmla="*/ 48 w 133"/>
                <a:gd name="T77" fmla="*/ 73 h 213"/>
                <a:gd name="T78" fmla="*/ 28 w 133"/>
                <a:gd name="T79" fmla="*/ 97 h 213"/>
                <a:gd name="T80" fmla="*/ 12 w 133"/>
                <a:gd name="T81" fmla="*/ 115 h 213"/>
                <a:gd name="T82" fmla="*/ 7 w 133"/>
                <a:gd name="T83" fmla="*/ 124 h 213"/>
                <a:gd name="T84" fmla="*/ 3 w 133"/>
                <a:gd name="T85" fmla="*/ 129 h 213"/>
                <a:gd name="T86" fmla="*/ 3 w 133"/>
                <a:gd name="T87" fmla="*/ 129 h 213"/>
                <a:gd name="T88" fmla="*/ 2 w 133"/>
                <a:gd name="T89" fmla="*/ 134 h 213"/>
                <a:gd name="T90" fmla="*/ 2 w 133"/>
                <a:gd name="T91" fmla="*/ 143 h 213"/>
                <a:gd name="T92" fmla="*/ 0 w 133"/>
                <a:gd name="T93" fmla="*/ 165 h 213"/>
                <a:gd name="T94" fmla="*/ 2 w 133"/>
                <a:gd name="T95" fmla="*/ 211 h 213"/>
                <a:gd name="T96" fmla="*/ 55 w 133"/>
                <a:gd name="T97" fmla="*/ 213 h 213"/>
                <a:gd name="T98" fmla="*/ 55 w 133"/>
                <a:gd name="T99" fmla="*/ 213 h 213"/>
                <a:gd name="T100" fmla="*/ 57 w 133"/>
                <a:gd name="T101" fmla="*/ 169 h 213"/>
                <a:gd name="T102" fmla="*/ 57 w 133"/>
                <a:gd name="T103" fmla="*/ 169 h 213"/>
                <a:gd name="T104" fmla="*/ 57 w 133"/>
                <a:gd name="T105" fmla="*/ 165 h 213"/>
                <a:gd name="T106" fmla="*/ 59 w 133"/>
                <a:gd name="T107" fmla="*/ 162 h 213"/>
                <a:gd name="T108" fmla="*/ 69 w 133"/>
                <a:gd name="T109" fmla="*/ 149 h 213"/>
                <a:gd name="T110" fmla="*/ 103 w 133"/>
                <a:gd name="T111" fmla="*/ 114 h 213"/>
                <a:gd name="T112" fmla="*/ 103 w 133"/>
                <a:gd name="T113" fmla="*/ 11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" h="213">
                  <a:moveTo>
                    <a:pt x="103" y="114"/>
                  </a:moveTo>
                  <a:lnTo>
                    <a:pt x="103" y="114"/>
                  </a:lnTo>
                  <a:lnTo>
                    <a:pt x="120" y="95"/>
                  </a:lnTo>
                  <a:lnTo>
                    <a:pt x="129" y="85"/>
                  </a:lnTo>
                  <a:lnTo>
                    <a:pt x="129" y="85"/>
                  </a:lnTo>
                  <a:lnTo>
                    <a:pt x="130" y="75"/>
                  </a:lnTo>
                  <a:lnTo>
                    <a:pt x="130" y="55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0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9" y="3"/>
                  </a:lnTo>
                  <a:lnTo>
                    <a:pt x="114" y="8"/>
                  </a:lnTo>
                  <a:lnTo>
                    <a:pt x="110" y="14"/>
                  </a:lnTo>
                  <a:lnTo>
                    <a:pt x="105" y="77"/>
                  </a:lnTo>
                  <a:lnTo>
                    <a:pt x="77" y="104"/>
                  </a:lnTo>
                  <a:lnTo>
                    <a:pt x="42" y="127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5" y="85"/>
                  </a:lnTo>
                  <a:lnTo>
                    <a:pt x="67" y="80"/>
                  </a:lnTo>
                  <a:lnTo>
                    <a:pt x="67" y="74"/>
                  </a:lnTo>
                  <a:lnTo>
                    <a:pt x="65" y="72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3" y="70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28" y="97"/>
                  </a:lnTo>
                  <a:lnTo>
                    <a:pt x="12" y="115"/>
                  </a:lnTo>
                  <a:lnTo>
                    <a:pt x="7" y="124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2" y="134"/>
                  </a:lnTo>
                  <a:lnTo>
                    <a:pt x="2" y="143"/>
                  </a:lnTo>
                  <a:lnTo>
                    <a:pt x="0" y="165"/>
                  </a:lnTo>
                  <a:lnTo>
                    <a:pt x="2" y="211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7" y="165"/>
                  </a:lnTo>
                  <a:lnTo>
                    <a:pt x="59" y="162"/>
                  </a:lnTo>
                  <a:lnTo>
                    <a:pt x="69" y="149"/>
                  </a:lnTo>
                  <a:lnTo>
                    <a:pt x="103" y="114"/>
                  </a:lnTo>
                  <a:lnTo>
                    <a:pt x="103" y="1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4" name="Freeform 8">
              <a:extLst/>
            </p:cNvPr>
            <p:cNvSpPr>
              <a:spLocks/>
            </p:cNvSpPr>
            <p:nvPr/>
          </p:nvSpPr>
          <p:spPr bwMode="auto">
            <a:xfrm>
              <a:off x="-460375" y="4649788"/>
              <a:ext cx="15875" cy="66675"/>
            </a:xfrm>
            <a:custGeom>
              <a:avLst/>
              <a:gdLst>
                <a:gd name="T0" fmla="*/ 0 w 10"/>
                <a:gd name="T1" fmla="*/ 0 h 42"/>
                <a:gd name="T2" fmla="*/ 3 w 10"/>
                <a:gd name="T3" fmla="*/ 32 h 42"/>
                <a:gd name="T4" fmla="*/ 3 w 10"/>
                <a:gd name="T5" fmla="*/ 32 h 42"/>
                <a:gd name="T6" fmla="*/ 3 w 10"/>
                <a:gd name="T7" fmla="*/ 35 h 42"/>
                <a:gd name="T8" fmla="*/ 10 w 10"/>
                <a:gd name="T9" fmla="*/ 42 h 42"/>
                <a:gd name="T10" fmla="*/ 8 w 10"/>
                <a:gd name="T11" fmla="*/ 10 h 42"/>
                <a:gd name="T12" fmla="*/ 8 w 10"/>
                <a:gd name="T13" fmla="*/ 10 h 42"/>
                <a:gd name="T14" fmla="*/ 5 w 10"/>
                <a:gd name="T15" fmla="*/ 6 h 42"/>
                <a:gd name="T16" fmla="*/ 0 w 10"/>
                <a:gd name="T17" fmla="*/ 0 h 42"/>
                <a:gd name="T18" fmla="*/ 0 w 10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2">
                  <a:moveTo>
                    <a:pt x="0" y="0"/>
                  </a:moveTo>
                  <a:lnTo>
                    <a:pt x="3" y="32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10" y="4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5" name="Freeform 9">
              <a:extLst/>
            </p:cNvPr>
            <p:cNvSpPr>
              <a:spLocks/>
            </p:cNvSpPr>
            <p:nvPr/>
          </p:nvSpPr>
          <p:spPr bwMode="auto">
            <a:xfrm>
              <a:off x="-485775" y="4611688"/>
              <a:ext cx="17462" cy="84138"/>
            </a:xfrm>
            <a:custGeom>
              <a:avLst/>
              <a:gdLst>
                <a:gd name="T0" fmla="*/ 0 w 11"/>
                <a:gd name="T1" fmla="*/ 0 h 53"/>
                <a:gd name="T2" fmla="*/ 3 w 11"/>
                <a:gd name="T3" fmla="*/ 44 h 53"/>
                <a:gd name="T4" fmla="*/ 11 w 11"/>
                <a:gd name="T5" fmla="*/ 53 h 53"/>
                <a:gd name="T6" fmla="*/ 8 w 11"/>
                <a:gd name="T7" fmla="*/ 11 h 53"/>
                <a:gd name="T8" fmla="*/ 8 w 11"/>
                <a:gd name="T9" fmla="*/ 11 h 53"/>
                <a:gd name="T10" fmla="*/ 5 w 11"/>
                <a:gd name="T11" fmla="*/ 6 h 53"/>
                <a:gd name="T12" fmla="*/ 3 w 11"/>
                <a:gd name="T13" fmla="*/ 4 h 53"/>
                <a:gd name="T14" fmla="*/ 0 w 11"/>
                <a:gd name="T15" fmla="*/ 0 h 53"/>
                <a:gd name="T16" fmla="*/ 0 w 1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3" y="44"/>
                  </a:lnTo>
                  <a:lnTo>
                    <a:pt x="11" y="5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6" name="Freeform 10">
              <a:extLst/>
            </p:cNvPr>
            <p:cNvSpPr>
              <a:spLocks/>
            </p:cNvSpPr>
            <p:nvPr/>
          </p:nvSpPr>
          <p:spPr bwMode="auto">
            <a:xfrm>
              <a:off x="-534988" y="4565650"/>
              <a:ext cx="207962" cy="338138"/>
            </a:xfrm>
            <a:custGeom>
              <a:avLst/>
              <a:gdLst>
                <a:gd name="T0" fmla="*/ 130 w 131"/>
                <a:gd name="T1" fmla="*/ 129 h 213"/>
                <a:gd name="T2" fmla="*/ 130 w 131"/>
                <a:gd name="T3" fmla="*/ 129 h 213"/>
                <a:gd name="T4" fmla="*/ 126 w 131"/>
                <a:gd name="T5" fmla="*/ 124 h 213"/>
                <a:gd name="T6" fmla="*/ 120 w 131"/>
                <a:gd name="T7" fmla="*/ 115 h 213"/>
                <a:gd name="T8" fmla="*/ 105 w 131"/>
                <a:gd name="T9" fmla="*/ 97 h 213"/>
                <a:gd name="T10" fmla="*/ 84 w 131"/>
                <a:gd name="T11" fmla="*/ 73 h 213"/>
                <a:gd name="T12" fmla="*/ 84 w 131"/>
                <a:gd name="T13" fmla="*/ 73 h 213"/>
                <a:gd name="T14" fmla="*/ 79 w 131"/>
                <a:gd name="T15" fmla="*/ 70 h 213"/>
                <a:gd name="T16" fmla="*/ 76 w 131"/>
                <a:gd name="T17" fmla="*/ 68 h 213"/>
                <a:gd name="T18" fmla="*/ 72 w 131"/>
                <a:gd name="T19" fmla="*/ 68 h 213"/>
                <a:gd name="T20" fmla="*/ 72 w 131"/>
                <a:gd name="T21" fmla="*/ 68 h 213"/>
                <a:gd name="T22" fmla="*/ 72 w 131"/>
                <a:gd name="T23" fmla="*/ 68 h 213"/>
                <a:gd name="T24" fmla="*/ 72 w 131"/>
                <a:gd name="T25" fmla="*/ 68 h 213"/>
                <a:gd name="T26" fmla="*/ 70 w 131"/>
                <a:gd name="T27" fmla="*/ 68 h 213"/>
                <a:gd name="T28" fmla="*/ 69 w 131"/>
                <a:gd name="T29" fmla="*/ 69 h 213"/>
                <a:gd name="T30" fmla="*/ 69 w 131"/>
                <a:gd name="T31" fmla="*/ 69 h 213"/>
                <a:gd name="T32" fmla="*/ 66 w 131"/>
                <a:gd name="T33" fmla="*/ 72 h 213"/>
                <a:gd name="T34" fmla="*/ 66 w 131"/>
                <a:gd name="T35" fmla="*/ 74 h 213"/>
                <a:gd name="T36" fmla="*/ 66 w 131"/>
                <a:gd name="T37" fmla="*/ 80 h 213"/>
                <a:gd name="T38" fmla="*/ 66 w 131"/>
                <a:gd name="T39" fmla="*/ 85 h 213"/>
                <a:gd name="T40" fmla="*/ 67 w 131"/>
                <a:gd name="T41" fmla="*/ 90 h 213"/>
                <a:gd name="T42" fmla="*/ 91 w 131"/>
                <a:gd name="T43" fmla="*/ 127 h 213"/>
                <a:gd name="T44" fmla="*/ 56 w 131"/>
                <a:gd name="T45" fmla="*/ 104 h 213"/>
                <a:gd name="T46" fmla="*/ 27 w 131"/>
                <a:gd name="T47" fmla="*/ 77 h 213"/>
                <a:gd name="T48" fmla="*/ 22 w 131"/>
                <a:gd name="T49" fmla="*/ 14 h 213"/>
                <a:gd name="T50" fmla="*/ 22 w 131"/>
                <a:gd name="T51" fmla="*/ 14 h 213"/>
                <a:gd name="T52" fmla="*/ 17 w 131"/>
                <a:gd name="T53" fmla="*/ 8 h 213"/>
                <a:gd name="T54" fmla="*/ 14 w 131"/>
                <a:gd name="T55" fmla="*/ 3 h 213"/>
                <a:gd name="T56" fmla="*/ 7 w 131"/>
                <a:gd name="T57" fmla="*/ 0 h 213"/>
                <a:gd name="T58" fmla="*/ 7 w 131"/>
                <a:gd name="T59" fmla="*/ 0 h 213"/>
                <a:gd name="T60" fmla="*/ 6 w 131"/>
                <a:gd name="T61" fmla="*/ 0 h 213"/>
                <a:gd name="T62" fmla="*/ 6 w 131"/>
                <a:gd name="T63" fmla="*/ 0 h 213"/>
                <a:gd name="T64" fmla="*/ 5 w 131"/>
                <a:gd name="T65" fmla="*/ 0 h 213"/>
                <a:gd name="T66" fmla="*/ 5 w 131"/>
                <a:gd name="T67" fmla="*/ 0 h 213"/>
                <a:gd name="T68" fmla="*/ 1 w 131"/>
                <a:gd name="T69" fmla="*/ 4 h 213"/>
                <a:gd name="T70" fmla="*/ 0 w 131"/>
                <a:gd name="T71" fmla="*/ 7 h 213"/>
                <a:gd name="T72" fmla="*/ 0 w 131"/>
                <a:gd name="T73" fmla="*/ 7 h 213"/>
                <a:gd name="T74" fmla="*/ 1 w 131"/>
                <a:gd name="T75" fmla="*/ 55 h 213"/>
                <a:gd name="T76" fmla="*/ 2 w 131"/>
                <a:gd name="T77" fmla="*/ 75 h 213"/>
                <a:gd name="T78" fmla="*/ 4 w 131"/>
                <a:gd name="T79" fmla="*/ 85 h 213"/>
                <a:gd name="T80" fmla="*/ 4 w 131"/>
                <a:gd name="T81" fmla="*/ 85 h 213"/>
                <a:gd name="T82" fmla="*/ 12 w 131"/>
                <a:gd name="T83" fmla="*/ 95 h 213"/>
                <a:gd name="T84" fmla="*/ 30 w 131"/>
                <a:gd name="T85" fmla="*/ 114 h 213"/>
                <a:gd name="T86" fmla="*/ 30 w 131"/>
                <a:gd name="T87" fmla="*/ 114 h 213"/>
                <a:gd name="T88" fmla="*/ 64 w 131"/>
                <a:gd name="T89" fmla="*/ 149 h 213"/>
                <a:gd name="T90" fmla="*/ 72 w 131"/>
                <a:gd name="T91" fmla="*/ 162 h 213"/>
                <a:gd name="T92" fmla="*/ 75 w 131"/>
                <a:gd name="T93" fmla="*/ 165 h 213"/>
                <a:gd name="T94" fmla="*/ 76 w 131"/>
                <a:gd name="T95" fmla="*/ 169 h 213"/>
                <a:gd name="T96" fmla="*/ 76 w 131"/>
                <a:gd name="T97" fmla="*/ 169 h 213"/>
                <a:gd name="T98" fmla="*/ 77 w 131"/>
                <a:gd name="T99" fmla="*/ 213 h 213"/>
                <a:gd name="T100" fmla="*/ 130 w 131"/>
                <a:gd name="T101" fmla="*/ 211 h 213"/>
                <a:gd name="T102" fmla="*/ 130 w 131"/>
                <a:gd name="T103" fmla="*/ 211 h 213"/>
                <a:gd name="T104" fmla="*/ 131 w 131"/>
                <a:gd name="T105" fmla="*/ 165 h 213"/>
                <a:gd name="T106" fmla="*/ 131 w 131"/>
                <a:gd name="T107" fmla="*/ 143 h 213"/>
                <a:gd name="T108" fmla="*/ 131 w 131"/>
                <a:gd name="T109" fmla="*/ 134 h 213"/>
                <a:gd name="T110" fmla="*/ 130 w 131"/>
                <a:gd name="T111" fmla="*/ 129 h 213"/>
                <a:gd name="T112" fmla="*/ 130 w 131"/>
                <a:gd name="T113" fmla="*/ 12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" h="213">
                  <a:moveTo>
                    <a:pt x="130" y="129"/>
                  </a:moveTo>
                  <a:lnTo>
                    <a:pt x="130" y="129"/>
                  </a:lnTo>
                  <a:lnTo>
                    <a:pt x="126" y="124"/>
                  </a:lnTo>
                  <a:lnTo>
                    <a:pt x="120" y="115"/>
                  </a:lnTo>
                  <a:lnTo>
                    <a:pt x="105" y="97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79" y="70"/>
                  </a:lnTo>
                  <a:lnTo>
                    <a:pt x="76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6" y="80"/>
                  </a:lnTo>
                  <a:lnTo>
                    <a:pt x="66" y="85"/>
                  </a:lnTo>
                  <a:lnTo>
                    <a:pt x="67" y="90"/>
                  </a:lnTo>
                  <a:lnTo>
                    <a:pt x="91" y="127"/>
                  </a:lnTo>
                  <a:lnTo>
                    <a:pt x="56" y="104"/>
                  </a:lnTo>
                  <a:lnTo>
                    <a:pt x="27" y="77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5"/>
                  </a:lnTo>
                  <a:lnTo>
                    <a:pt x="2" y="7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12" y="95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64" y="149"/>
                  </a:lnTo>
                  <a:lnTo>
                    <a:pt x="72" y="162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69"/>
                  </a:lnTo>
                  <a:lnTo>
                    <a:pt x="77" y="213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1" y="165"/>
                  </a:lnTo>
                  <a:lnTo>
                    <a:pt x="131" y="143"/>
                  </a:lnTo>
                  <a:lnTo>
                    <a:pt x="131" y="134"/>
                  </a:lnTo>
                  <a:lnTo>
                    <a:pt x="130" y="129"/>
                  </a:lnTo>
                  <a:lnTo>
                    <a:pt x="130" y="1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  <p:sp>
          <p:nvSpPr>
            <p:cNvPr id="137" name="Freeform 11">
              <a:extLst/>
            </p:cNvPr>
            <p:cNvSpPr>
              <a:spLocks noEditPoints="1"/>
            </p:cNvSpPr>
            <p:nvPr/>
          </p:nvSpPr>
          <p:spPr bwMode="auto">
            <a:xfrm>
              <a:off x="-431800" y="4460875"/>
              <a:ext cx="269875" cy="227013"/>
            </a:xfrm>
            <a:custGeom>
              <a:avLst/>
              <a:gdLst>
                <a:gd name="T0" fmla="*/ 85 w 170"/>
                <a:gd name="T1" fmla="*/ 143 h 143"/>
                <a:gd name="T2" fmla="*/ 87 w 170"/>
                <a:gd name="T3" fmla="*/ 141 h 143"/>
                <a:gd name="T4" fmla="*/ 121 w 170"/>
                <a:gd name="T5" fmla="*/ 124 h 143"/>
                <a:gd name="T6" fmla="*/ 147 w 170"/>
                <a:gd name="T7" fmla="*/ 100 h 143"/>
                <a:gd name="T8" fmla="*/ 156 w 170"/>
                <a:gd name="T9" fmla="*/ 89 h 143"/>
                <a:gd name="T10" fmla="*/ 167 w 170"/>
                <a:gd name="T11" fmla="*/ 64 h 143"/>
                <a:gd name="T12" fmla="*/ 170 w 170"/>
                <a:gd name="T13" fmla="*/ 51 h 143"/>
                <a:gd name="T14" fmla="*/ 170 w 170"/>
                <a:gd name="T15" fmla="*/ 38 h 143"/>
                <a:gd name="T16" fmla="*/ 166 w 170"/>
                <a:gd name="T17" fmla="*/ 25 h 143"/>
                <a:gd name="T18" fmla="*/ 164 w 170"/>
                <a:gd name="T19" fmla="*/ 20 h 143"/>
                <a:gd name="T20" fmla="*/ 156 w 170"/>
                <a:gd name="T21" fmla="*/ 10 h 143"/>
                <a:gd name="T22" fmla="*/ 151 w 170"/>
                <a:gd name="T23" fmla="*/ 7 h 143"/>
                <a:gd name="T24" fmla="*/ 141 w 170"/>
                <a:gd name="T25" fmla="*/ 3 h 143"/>
                <a:gd name="T26" fmla="*/ 126 w 170"/>
                <a:gd name="T27" fmla="*/ 0 h 143"/>
                <a:gd name="T28" fmla="*/ 117 w 170"/>
                <a:gd name="T29" fmla="*/ 0 h 143"/>
                <a:gd name="T30" fmla="*/ 96 w 170"/>
                <a:gd name="T31" fmla="*/ 7 h 143"/>
                <a:gd name="T32" fmla="*/ 84 w 170"/>
                <a:gd name="T33" fmla="*/ 13 h 143"/>
                <a:gd name="T34" fmla="*/ 62 w 170"/>
                <a:gd name="T35" fmla="*/ 3 h 143"/>
                <a:gd name="T36" fmla="*/ 42 w 170"/>
                <a:gd name="T37" fmla="*/ 0 h 143"/>
                <a:gd name="T38" fmla="*/ 35 w 170"/>
                <a:gd name="T39" fmla="*/ 0 h 143"/>
                <a:gd name="T40" fmla="*/ 24 w 170"/>
                <a:gd name="T41" fmla="*/ 4 h 143"/>
                <a:gd name="T42" fmla="*/ 19 w 170"/>
                <a:gd name="T43" fmla="*/ 7 h 143"/>
                <a:gd name="T44" fmla="*/ 9 w 170"/>
                <a:gd name="T45" fmla="*/ 15 h 143"/>
                <a:gd name="T46" fmla="*/ 4 w 170"/>
                <a:gd name="T47" fmla="*/ 25 h 143"/>
                <a:gd name="T48" fmla="*/ 1 w 170"/>
                <a:gd name="T49" fmla="*/ 31 h 143"/>
                <a:gd name="T50" fmla="*/ 0 w 170"/>
                <a:gd name="T51" fmla="*/ 50 h 143"/>
                <a:gd name="T52" fmla="*/ 2 w 170"/>
                <a:gd name="T53" fmla="*/ 63 h 143"/>
                <a:gd name="T54" fmla="*/ 14 w 170"/>
                <a:gd name="T55" fmla="*/ 88 h 143"/>
                <a:gd name="T56" fmla="*/ 22 w 170"/>
                <a:gd name="T57" fmla="*/ 100 h 143"/>
                <a:gd name="T58" fmla="*/ 49 w 170"/>
                <a:gd name="T59" fmla="*/ 124 h 143"/>
                <a:gd name="T60" fmla="*/ 84 w 170"/>
                <a:gd name="T61" fmla="*/ 141 h 143"/>
                <a:gd name="T62" fmla="*/ 15 w 170"/>
                <a:gd name="T63" fmla="*/ 41 h 143"/>
                <a:gd name="T64" fmla="*/ 16 w 170"/>
                <a:gd name="T65" fmla="*/ 36 h 143"/>
                <a:gd name="T66" fmla="*/ 20 w 170"/>
                <a:gd name="T67" fmla="*/ 27 h 143"/>
                <a:gd name="T68" fmla="*/ 27 w 170"/>
                <a:gd name="T69" fmla="*/ 19 h 143"/>
                <a:gd name="T70" fmla="*/ 37 w 170"/>
                <a:gd name="T71" fmla="*/ 15 h 143"/>
                <a:gd name="T72" fmla="*/ 42 w 170"/>
                <a:gd name="T73" fmla="*/ 14 h 143"/>
                <a:gd name="T74" fmla="*/ 47 w 170"/>
                <a:gd name="T75" fmla="*/ 17 h 143"/>
                <a:gd name="T76" fmla="*/ 50 w 170"/>
                <a:gd name="T77" fmla="*/ 22 h 143"/>
                <a:gd name="T78" fmla="*/ 50 w 170"/>
                <a:gd name="T79" fmla="*/ 25 h 143"/>
                <a:gd name="T80" fmla="*/ 45 w 170"/>
                <a:gd name="T81" fmla="*/ 29 h 143"/>
                <a:gd name="T82" fmla="*/ 42 w 170"/>
                <a:gd name="T83" fmla="*/ 30 h 143"/>
                <a:gd name="T84" fmla="*/ 34 w 170"/>
                <a:gd name="T85" fmla="*/ 33 h 143"/>
                <a:gd name="T86" fmla="*/ 31 w 170"/>
                <a:gd name="T87" fmla="*/ 41 h 143"/>
                <a:gd name="T88" fmla="*/ 30 w 170"/>
                <a:gd name="T89" fmla="*/ 45 h 143"/>
                <a:gd name="T90" fmla="*/ 26 w 170"/>
                <a:gd name="T91" fmla="*/ 49 h 143"/>
                <a:gd name="T92" fmla="*/ 22 w 170"/>
                <a:gd name="T93" fmla="*/ 49 h 143"/>
                <a:gd name="T94" fmla="*/ 17 w 170"/>
                <a:gd name="T95" fmla="*/ 48 h 143"/>
                <a:gd name="T96" fmla="*/ 15 w 170"/>
                <a:gd name="T97" fmla="*/ 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143">
                  <a:moveTo>
                    <a:pt x="84" y="141"/>
                  </a:moveTo>
                  <a:lnTo>
                    <a:pt x="85" y="143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5" y="134"/>
                  </a:lnTo>
                  <a:lnTo>
                    <a:pt x="121" y="124"/>
                  </a:lnTo>
                  <a:lnTo>
                    <a:pt x="135" y="113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56" y="89"/>
                  </a:lnTo>
                  <a:lnTo>
                    <a:pt x="162" y="76"/>
                  </a:lnTo>
                  <a:lnTo>
                    <a:pt x="167" y="64"/>
                  </a:lnTo>
                  <a:lnTo>
                    <a:pt x="170" y="51"/>
                  </a:lnTo>
                  <a:lnTo>
                    <a:pt x="170" y="51"/>
                  </a:lnTo>
                  <a:lnTo>
                    <a:pt x="170" y="45"/>
                  </a:lnTo>
                  <a:lnTo>
                    <a:pt x="170" y="38"/>
                  </a:lnTo>
                  <a:lnTo>
                    <a:pt x="169" y="31"/>
                  </a:lnTo>
                  <a:lnTo>
                    <a:pt x="166" y="25"/>
                  </a:lnTo>
                  <a:lnTo>
                    <a:pt x="166" y="25"/>
                  </a:lnTo>
                  <a:lnTo>
                    <a:pt x="164" y="20"/>
                  </a:lnTo>
                  <a:lnTo>
                    <a:pt x="160" y="15"/>
                  </a:lnTo>
                  <a:lnTo>
                    <a:pt x="156" y="10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46" y="4"/>
                  </a:lnTo>
                  <a:lnTo>
                    <a:pt x="141" y="3"/>
                  </a:lnTo>
                  <a:lnTo>
                    <a:pt x="134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7" y="0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72" y="8"/>
                  </a:lnTo>
                  <a:lnTo>
                    <a:pt x="62" y="3"/>
                  </a:lnTo>
                  <a:lnTo>
                    <a:pt x="51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0"/>
                  </a:lnTo>
                  <a:lnTo>
                    <a:pt x="9" y="15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6" y="75"/>
                  </a:lnTo>
                  <a:lnTo>
                    <a:pt x="14" y="88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35" y="113"/>
                  </a:lnTo>
                  <a:lnTo>
                    <a:pt x="49" y="124"/>
                  </a:lnTo>
                  <a:lnTo>
                    <a:pt x="65" y="134"/>
                  </a:lnTo>
                  <a:lnTo>
                    <a:pt x="84" y="141"/>
                  </a:lnTo>
                  <a:lnTo>
                    <a:pt x="84" y="141"/>
                  </a:lnTo>
                  <a:close/>
                  <a:moveTo>
                    <a:pt x="15" y="41"/>
                  </a:moveTo>
                  <a:lnTo>
                    <a:pt x="15" y="41"/>
                  </a:lnTo>
                  <a:lnTo>
                    <a:pt x="16" y="36"/>
                  </a:lnTo>
                  <a:lnTo>
                    <a:pt x="17" y="31"/>
                  </a:lnTo>
                  <a:lnTo>
                    <a:pt x="20" y="27"/>
                  </a:lnTo>
                  <a:lnTo>
                    <a:pt x="24" y="23"/>
                  </a:lnTo>
                  <a:lnTo>
                    <a:pt x="27" y="19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5" y="15"/>
                  </a:lnTo>
                  <a:lnTo>
                    <a:pt x="47" y="17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47" y="28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7" y="30"/>
                  </a:lnTo>
                  <a:lnTo>
                    <a:pt x="34" y="33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5"/>
                  </a:lnTo>
                  <a:lnTo>
                    <a:pt x="29" y="48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8"/>
                  </a:lnTo>
                  <a:lnTo>
                    <a:pt x="16" y="45"/>
                  </a:lnTo>
                  <a:lnTo>
                    <a:pt x="15" y="41"/>
                  </a:lnTo>
                  <a:lnTo>
                    <a:pt x="15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ko-KR" altLang="en-US" sz="1350"/>
            </a:p>
          </p:txBody>
        </p:sp>
      </p:grpSp>
      <p:grpSp>
        <p:nvGrpSpPr>
          <p:cNvPr id="34838" name="그룹 138"/>
          <p:cNvGrpSpPr>
            <a:grpSpLocks/>
          </p:cNvGrpSpPr>
          <p:nvPr/>
        </p:nvGrpSpPr>
        <p:grpSpPr bwMode="auto">
          <a:xfrm>
            <a:off x="4512469" y="876300"/>
            <a:ext cx="4707731" cy="300082"/>
            <a:chOff x="163201" y="1077708"/>
            <a:chExt cx="3177560" cy="401231"/>
          </a:xfrm>
        </p:grpSpPr>
        <p:sp>
          <p:nvSpPr>
            <p:cNvPr id="140" name="사각형: 둥근 모서리 14">
              <a:extLst/>
            </p:cNvPr>
            <p:cNvSpPr/>
            <p:nvPr/>
          </p:nvSpPr>
          <p:spPr>
            <a:xfrm>
              <a:off x="391432" y="1098404"/>
              <a:ext cx="2756457" cy="327941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41" name="직사각형 140">
              <a:extLst/>
            </p:cNvPr>
            <p:cNvSpPr/>
            <p:nvPr/>
          </p:nvSpPr>
          <p:spPr>
            <a:xfrm>
              <a:off x="163201" y="1077708"/>
              <a:ext cx="3177560" cy="4012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514312">
                <a:defRPr/>
              </a:pP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지역사회 중심 보건의료 서비스 강화</a:t>
              </a:r>
            </a:p>
          </p:txBody>
        </p:sp>
      </p:grpSp>
      <p:sp>
        <p:nvSpPr>
          <p:cNvPr id="142" name="직사각형 141">
            <a:extLst/>
          </p:cNvPr>
          <p:cNvSpPr/>
          <p:nvPr/>
        </p:nvSpPr>
        <p:spPr>
          <a:xfrm>
            <a:off x="4872136" y="1690362"/>
            <a:ext cx="4322258" cy="107337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고혈압 </a:t>
            </a: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당뇨 등 합병증 예방을 통한 </a:t>
            </a:r>
            <a:endParaRPr lang="en-US" altLang="ko-KR" sz="112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불필요한 입원 방지</a:t>
            </a:r>
            <a:endParaRPr lang="en-US" altLang="ko-KR" sz="112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300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300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환자의 </a:t>
            </a:r>
            <a:r>
              <a:rPr lang="ko-KR" altLang="en-US" sz="112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산태를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잘 아는 동네의원 의사가</a:t>
            </a:r>
            <a:endParaRPr lang="en-US" altLang="ko-KR" sz="112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대면</a:t>
            </a: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비대면 서비스를 통합하여 </a:t>
            </a:r>
            <a:endParaRPr lang="en-US" altLang="ko-KR" sz="112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만성질환관리</a:t>
            </a: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05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(`18. </a:t>
            </a:r>
            <a:r>
              <a:rPr lang="ko-KR" altLang="en-US" sz="105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하반기 시범사업</a:t>
            </a:r>
            <a:r>
              <a:rPr lang="en-US" altLang="ko-KR" sz="105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grpSp>
        <p:nvGrpSpPr>
          <p:cNvPr id="11" name="그룹 82">
            <a:extLst/>
          </p:cNvPr>
          <p:cNvGrpSpPr/>
          <p:nvPr/>
        </p:nvGrpSpPr>
        <p:grpSpPr>
          <a:xfrm>
            <a:off x="4804801" y="1764928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44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5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6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82">
            <a:extLst/>
          </p:cNvPr>
          <p:cNvGrpSpPr/>
          <p:nvPr/>
        </p:nvGrpSpPr>
        <p:grpSpPr>
          <a:xfrm>
            <a:off x="4789009" y="2211982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48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0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9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61" name="직사각형 160">
            <a:extLst/>
          </p:cNvPr>
          <p:cNvSpPr/>
          <p:nvPr/>
        </p:nvSpPr>
        <p:spPr>
          <a:xfrm>
            <a:off x="4933701" y="3160384"/>
            <a:ext cx="4083560" cy="126957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보건소 맞춤형 건강관리 서비스 확대 추진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방문건강관리 등 서비스 확충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endParaRPr lang="en-US" altLang="ko-KR" sz="45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endParaRPr lang="en-US" altLang="ko-KR" sz="45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 의약단체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간호인력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건강생활지원센터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건강보험공단 등을 활용한 지역사회 중심 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건강지원 강화방안 마련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3" name="그룹 82">
            <a:extLst/>
          </p:cNvPr>
          <p:cNvGrpSpPr/>
          <p:nvPr/>
        </p:nvGrpSpPr>
        <p:grpSpPr>
          <a:xfrm>
            <a:off x="4796567" y="3882703"/>
            <a:ext cx="126933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172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3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4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5" name="직사각형 174">
            <a:extLst/>
          </p:cNvPr>
          <p:cNvSpPr/>
          <p:nvPr/>
        </p:nvSpPr>
        <p:spPr>
          <a:xfrm>
            <a:off x="4927276" y="3565146"/>
            <a:ext cx="4728661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C19907"/>
              </a:buClr>
              <a:buSzPct val="120000"/>
              <a:defRPr/>
            </a:pPr>
            <a:r>
              <a:rPr kumimoji="1" lang="en-US" altLang="ko-KR" sz="82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*</a:t>
            </a:r>
            <a:r>
              <a:rPr kumimoji="1" lang="ko-KR" altLang="en-US" sz="82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보건소 맞춤형 건강관리체계 구축 모형개발</a:t>
            </a:r>
            <a:r>
              <a:rPr kumimoji="1" lang="en-US" altLang="ko-KR" sz="82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(~`18</a:t>
            </a:r>
            <a:r>
              <a:rPr kumimoji="1" lang="ko-KR" altLang="en-US" sz="82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년 말</a:t>
            </a:r>
            <a:r>
              <a:rPr kumimoji="1" lang="en-US" altLang="ko-KR" sz="82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) R&amp;D </a:t>
            </a:r>
            <a:r>
              <a:rPr kumimoji="1" lang="ko-KR" altLang="en-US" sz="82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추진 중</a:t>
            </a:r>
          </a:p>
        </p:txBody>
      </p:sp>
      <p:grpSp>
        <p:nvGrpSpPr>
          <p:cNvPr id="14" name="그룹 82">
            <a:extLst/>
          </p:cNvPr>
          <p:cNvGrpSpPr/>
          <p:nvPr/>
        </p:nvGrpSpPr>
        <p:grpSpPr>
          <a:xfrm>
            <a:off x="4797229" y="3240924"/>
            <a:ext cx="126933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177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8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9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4846" name="그룹 179"/>
          <p:cNvGrpSpPr>
            <a:grpSpLocks/>
          </p:cNvGrpSpPr>
          <p:nvPr/>
        </p:nvGrpSpPr>
        <p:grpSpPr bwMode="auto">
          <a:xfrm>
            <a:off x="275035" y="860823"/>
            <a:ext cx="4214813" cy="300082"/>
            <a:chOff x="548391" y="2375890"/>
            <a:chExt cx="2727888" cy="399509"/>
          </a:xfrm>
        </p:grpSpPr>
        <p:sp>
          <p:nvSpPr>
            <p:cNvPr id="181" name="사각형: 둥근 모서리 147">
              <a:extLst/>
            </p:cNvPr>
            <p:cNvSpPr/>
            <p:nvPr/>
          </p:nvSpPr>
          <p:spPr>
            <a:xfrm>
              <a:off x="548391" y="2401252"/>
              <a:ext cx="2727888" cy="328119"/>
            </a:xfrm>
            <a:prstGeom prst="roundRect">
              <a:avLst>
                <a:gd name="adj" fmla="val 50000"/>
              </a:avLst>
            </a:prstGeom>
            <a:solidFill>
              <a:srgbClr val="15A3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82" name="직사각형 181">
              <a:extLst/>
            </p:cNvPr>
            <p:cNvSpPr/>
            <p:nvPr/>
          </p:nvSpPr>
          <p:spPr>
            <a:xfrm>
              <a:off x="1151042" y="2375890"/>
              <a:ext cx="1438164" cy="399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12">
                <a:defRPr/>
              </a:pP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재가 취약계층 </a:t>
              </a:r>
              <a:r>
                <a:rPr lang="ko-KR" altLang="en-US" sz="1350" b="1" dirty="0" err="1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건강권</a:t>
              </a: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보장</a:t>
              </a:r>
            </a:p>
          </p:txBody>
        </p:sp>
      </p:grpSp>
      <p:grpSp>
        <p:nvGrpSpPr>
          <p:cNvPr id="34847" name="그룹 182"/>
          <p:cNvGrpSpPr>
            <a:grpSpLocks/>
          </p:cNvGrpSpPr>
          <p:nvPr/>
        </p:nvGrpSpPr>
        <p:grpSpPr bwMode="auto">
          <a:xfrm>
            <a:off x="4817269" y="1354930"/>
            <a:ext cx="2824163" cy="271293"/>
            <a:chOff x="1608709" y="2425932"/>
            <a:chExt cx="2187382" cy="362832"/>
          </a:xfrm>
        </p:grpSpPr>
        <p:sp>
          <p:nvSpPr>
            <p:cNvPr id="184" name="직사각형 183"/>
            <p:cNvSpPr/>
            <p:nvPr/>
          </p:nvSpPr>
          <p:spPr>
            <a:xfrm>
              <a:off x="1814108" y="2425932"/>
              <a:ext cx="1614282" cy="362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163" b="1" dirty="0">
                  <a:solidFill>
                    <a:srgbClr val="1965B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동네의원 중심 만성질환 관리</a:t>
              </a:r>
            </a:p>
          </p:txBody>
        </p:sp>
        <p:cxnSp>
          <p:nvCxnSpPr>
            <p:cNvPr id="185" name="직선 연결선 184"/>
            <p:cNvCxnSpPr/>
            <p:nvPr/>
          </p:nvCxnSpPr>
          <p:spPr>
            <a:xfrm>
              <a:off x="1608709" y="2787398"/>
              <a:ext cx="218738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48" name="그룹 185"/>
          <p:cNvGrpSpPr>
            <a:grpSpLocks/>
          </p:cNvGrpSpPr>
          <p:nvPr/>
        </p:nvGrpSpPr>
        <p:grpSpPr bwMode="auto">
          <a:xfrm>
            <a:off x="4804172" y="2876552"/>
            <a:ext cx="2299097" cy="271293"/>
            <a:chOff x="1730626" y="2573310"/>
            <a:chExt cx="1780605" cy="362168"/>
          </a:xfrm>
        </p:grpSpPr>
        <p:sp>
          <p:nvSpPr>
            <p:cNvPr id="187" name="직사각형 186"/>
            <p:cNvSpPr/>
            <p:nvPr/>
          </p:nvSpPr>
          <p:spPr>
            <a:xfrm>
              <a:off x="1902713" y="2573310"/>
              <a:ext cx="1349752" cy="362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163" b="1" dirty="0">
                  <a:solidFill>
                    <a:schemeClr val="accent6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보건소 맞춤형 건강관리</a:t>
              </a:r>
            </a:p>
          </p:txBody>
        </p:sp>
        <p:cxnSp>
          <p:nvCxnSpPr>
            <p:cNvPr id="188" name="직선 연결선 187"/>
            <p:cNvCxnSpPr/>
            <p:nvPr/>
          </p:nvCxnSpPr>
          <p:spPr>
            <a:xfrm>
              <a:off x="1730626" y="2911864"/>
              <a:ext cx="17806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1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8303" y="167454"/>
            <a:ext cx="7560687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검토과제 </a:t>
            </a:r>
            <a:r>
              <a:rPr lang="en-US" altLang="ko-KR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돌봄이 필요한 사람의 지역사회 정착지원 </a:t>
            </a:r>
            <a:endParaRPr lang="ko-KR" altLang="en-US" sz="195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82" name="육각형 81">
            <a:extLst/>
          </p:cNvPr>
          <p:cNvSpPr/>
          <p:nvPr/>
        </p:nvSpPr>
        <p:spPr>
          <a:xfrm>
            <a:off x="186929" y="897732"/>
            <a:ext cx="4241006" cy="270272"/>
          </a:xfrm>
          <a:prstGeom prst="hexagon">
            <a:avLst/>
          </a:prstGeom>
          <a:solidFill>
            <a:srgbClr val="23952E"/>
          </a:solidFill>
          <a:ln w="3175">
            <a:noFill/>
          </a:ln>
          <a:effectLst>
            <a:outerShdw dist="38100" dir="3300000" algn="tl" rotWithShape="0">
              <a:srgbClr val="165E1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50">
              <a:solidFill>
                <a:prstClr val="black"/>
              </a:solidFill>
            </a:endParaRPr>
          </a:p>
        </p:txBody>
      </p:sp>
      <p:sp>
        <p:nvSpPr>
          <p:cNvPr id="83" name="직사각형 82">
            <a:extLst/>
          </p:cNvPr>
          <p:cNvSpPr/>
          <p:nvPr/>
        </p:nvSpPr>
        <p:spPr>
          <a:xfrm>
            <a:off x="396478" y="897564"/>
            <a:ext cx="4698264" cy="276997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defTabSz="514312">
              <a:defRPr/>
            </a:pPr>
            <a:r>
              <a:rPr lang="ko-KR" altLang="en-US" sz="1350" b="1" spc="-28" dirty="0">
                <a:gradFill>
                  <a:gsLst>
                    <a:gs pos="11184">
                      <a:schemeClr val="bg1"/>
                    </a:gs>
                    <a:gs pos="21368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병원에서 지역사회로 복귀 경로 설정</a:t>
            </a:r>
          </a:p>
        </p:txBody>
      </p:sp>
      <p:sp>
        <p:nvSpPr>
          <p:cNvPr id="84" name="육각형 83">
            <a:extLst/>
          </p:cNvPr>
          <p:cNvSpPr/>
          <p:nvPr/>
        </p:nvSpPr>
        <p:spPr>
          <a:xfrm>
            <a:off x="4787503" y="910828"/>
            <a:ext cx="4252913" cy="270272"/>
          </a:xfrm>
          <a:prstGeom prst="hexagon">
            <a:avLst/>
          </a:prstGeom>
          <a:solidFill>
            <a:srgbClr val="15A39C"/>
          </a:solidFill>
          <a:ln w="3175">
            <a:noFill/>
          </a:ln>
          <a:effectLst>
            <a:outerShdw dist="38100" dir="3300000" algn="tl" rotWithShape="0">
              <a:srgbClr val="0E6C6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50">
              <a:solidFill>
                <a:prstClr val="black"/>
              </a:solidFill>
            </a:endParaRPr>
          </a:p>
        </p:txBody>
      </p:sp>
      <p:sp>
        <p:nvSpPr>
          <p:cNvPr id="85" name="직사각형 84">
            <a:extLst/>
          </p:cNvPr>
          <p:cNvSpPr/>
          <p:nvPr/>
        </p:nvSpPr>
        <p:spPr>
          <a:xfrm>
            <a:off x="4999056" y="904354"/>
            <a:ext cx="4041868" cy="276997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defTabSz="514312">
              <a:defRPr/>
            </a:pPr>
            <a:r>
              <a:rPr lang="ko-KR" altLang="en-US" sz="1350" b="1" spc="-28" dirty="0">
                <a:gradFill>
                  <a:gsLst>
                    <a:gs pos="54023">
                      <a:schemeClr val="bg1"/>
                    </a:gs>
                    <a:gs pos="49000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주거연계 등 지역사회 정착 지원 강화</a:t>
            </a:r>
          </a:p>
        </p:txBody>
      </p:sp>
      <p:sp>
        <p:nvSpPr>
          <p:cNvPr id="86" name="모서리가 둥근 직사각형 8">
            <a:extLst/>
          </p:cNvPr>
          <p:cNvSpPr/>
          <p:nvPr/>
        </p:nvSpPr>
        <p:spPr>
          <a:xfrm>
            <a:off x="158353" y="1363266"/>
            <a:ext cx="4405313" cy="1694259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sp>
        <p:nvSpPr>
          <p:cNvPr id="87" name="직사각형 86">
            <a:extLst/>
          </p:cNvPr>
          <p:cNvSpPr/>
          <p:nvPr/>
        </p:nvSpPr>
        <p:spPr>
          <a:xfrm>
            <a:off x="311575" y="1766783"/>
            <a:ext cx="5203588" cy="63478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돌봄이 필요한 사회적 입원환자 대상</a:t>
            </a:r>
            <a:endParaRPr lang="en-US" altLang="ko-KR" sz="112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퇴원계획 수립</a:t>
            </a:r>
            <a:r>
              <a:rPr lang="en-US" altLang="ko-KR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 </a:t>
            </a:r>
            <a:r>
              <a:rPr lang="ko-KR" altLang="en-US" sz="112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돌봄연계</a:t>
            </a:r>
            <a:endParaRPr lang="en-US" altLang="ko-KR" sz="112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1200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82">
            <a:extLst/>
          </p:cNvPr>
          <p:cNvGrpSpPr/>
          <p:nvPr/>
        </p:nvGrpSpPr>
        <p:grpSpPr>
          <a:xfrm>
            <a:off x="230003" y="1849008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96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7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8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9" name="모서리가 둥근 직사각형 8">
            <a:extLst/>
          </p:cNvPr>
          <p:cNvSpPr/>
          <p:nvPr/>
        </p:nvSpPr>
        <p:spPr>
          <a:xfrm>
            <a:off x="158353" y="3237310"/>
            <a:ext cx="4405313" cy="1549003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sp>
        <p:nvSpPr>
          <p:cNvPr id="100" name="직사각형 99">
            <a:extLst/>
          </p:cNvPr>
          <p:cNvSpPr/>
          <p:nvPr/>
        </p:nvSpPr>
        <p:spPr>
          <a:xfrm>
            <a:off x="407780" y="3666037"/>
            <a:ext cx="5248275" cy="61170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퇴원 정신질환자의 지역사회 거주 훈련 등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사회복귀 지원을 위한 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 err="1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중간집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(halfway house)  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시범사업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82">
            <a:extLst/>
          </p:cNvPr>
          <p:cNvGrpSpPr/>
          <p:nvPr/>
        </p:nvGrpSpPr>
        <p:grpSpPr>
          <a:xfrm>
            <a:off x="282815" y="3741682"/>
            <a:ext cx="126933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102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3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4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5" name="직사각형 104">
            <a:extLst/>
          </p:cNvPr>
          <p:cNvSpPr/>
          <p:nvPr/>
        </p:nvSpPr>
        <p:spPr>
          <a:xfrm>
            <a:off x="209273" y="4297966"/>
            <a:ext cx="4728661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588" indent="-128588" defTabSz="514312">
              <a:buClr>
                <a:srgbClr val="C19907"/>
              </a:buClr>
              <a:buSzPct val="120000"/>
              <a:buFont typeface="Arial" charset="0"/>
              <a:buChar char="•"/>
              <a:defRPr/>
            </a:pP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퇴원노인 등이 이용할 수 있는 단기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예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: 90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일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) 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생활시설 모형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</a:p>
          <a:p>
            <a:pPr defTabSz="514312">
              <a:buClr>
                <a:srgbClr val="C19907"/>
              </a:buClr>
              <a:buSzPct val="120000"/>
              <a:defRPr/>
            </a:pP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(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의료와 요양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서비스 결합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)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등도 검토 중</a:t>
            </a:r>
          </a:p>
        </p:txBody>
      </p:sp>
      <p:grpSp>
        <p:nvGrpSpPr>
          <p:cNvPr id="36883" name="그룹 105"/>
          <p:cNvGrpSpPr>
            <a:grpSpLocks/>
          </p:cNvGrpSpPr>
          <p:nvPr/>
        </p:nvGrpSpPr>
        <p:grpSpPr bwMode="auto">
          <a:xfrm>
            <a:off x="684610" y="1451373"/>
            <a:ext cx="1658540" cy="276999"/>
            <a:chOff x="2498286" y="2421413"/>
            <a:chExt cx="2187382" cy="368058"/>
          </a:xfrm>
        </p:grpSpPr>
        <p:sp>
          <p:nvSpPr>
            <p:cNvPr id="36912" name="직사각형 106"/>
            <p:cNvSpPr>
              <a:spLocks noChangeArrowheads="1"/>
            </p:cNvSpPr>
            <p:nvPr/>
          </p:nvSpPr>
          <p:spPr bwMode="auto">
            <a:xfrm>
              <a:off x="2681985" y="2421413"/>
              <a:ext cx="1700189" cy="36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ko-KR" altLang="en-US" sz="1200" b="1">
                  <a:solidFill>
                    <a:srgbClr val="1965B1"/>
                  </a:solidFill>
                  <a:latin typeface="나눔바른고딕" pitchFamily="50" charset="-127"/>
                  <a:ea typeface="나눔바른고딕" pitchFamily="50" charset="-127"/>
                </a:rPr>
                <a:t>체계적 퇴원지원</a:t>
              </a: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2498286" y="2742564"/>
              <a:ext cx="218738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84" name="그룹 115"/>
          <p:cNvGrpSpPr>
            <a:grpSpLocks/>
          </p:cNvGrpSpPr>
          <p:nvPr/>
        </p:nvGrpSpPr>
        <p:grpSpPr bwMode="auto">
          <a:xfrm>
            <a:off x="708422" y="3338517"/>
            <a:ext cx="2299097" cy="276999"/>
            <a:chOff x="2673876" y="2438495"/>
            <a:chExt cx="1780605" cy="368058"/>
          </a:xfrm>
        </p:grpSpPr>
        <p:sp>
          <p:nvSpPr>
            <p:cNvPr id="138" name="직사각형 137"/>
            <p:cNvSpPr/>
            <p:nvPr/>
          </p:nvSpPr>
          <p:spPr>
            <a:xfrm>
              <a:off x="2799933" y="2438495"/>
              <a:ext cx="1270297" cy="368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200" b="1" dirty="0">
                  <a:solidFill>
                    <a:schemeClr val="accent6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중간서비스 모형 도입</a:t>
              </a:r>
            </a:p>
          </p:txBody>
        </p:sp>
        <p:cxnSp>
          <p:nvCxnSpPr>
            <p:cNvPr id="149" name="직선 연결선 148"/>
            <p:cNvCxnSpPr/>
            <p:nvPr/>
          </p:nvCxnSpPr>
          <p:spPr>
            <a:xfrm>
              <a:off x="2673876" y="2742244"/>
              <a:ext cx="17806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직사각형 150">
            <a:extLst/>
          </p:cNvPr>
          <p:cNvSpPr/>
          <p:nvPr/>
        </p:nvSpPr>
        <p:spPr>
          <a:xfrm>
            <a:off x="341248" y="2298426"/>
            <a:ext cx="4966659" cy="24237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C19907"/>
              </a:buClr>
              <a:buSzPct val="120000"/>
              <a:defRPr/>
            </a:pP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*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의료기관에 </a:t>
            </a:r>
            <a:r>
              <a:rPr kumimoji="1" lang="ko-KR" altLang="en-US" sz="975" b="1" spc="-60" dirty="0" err="1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사회복지사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등 전문인력 확충 검토 </a:t>
            </a:r>
          </a:p>
        </p:txBody>
      </p:sp>
      <p:sp>
        <p:nvSpPr>
          <p:cNvPr id="152" name="직사각형 151">
            <a:extLst/>
          </p:cNvPr>
          <p:cNvSpPr/>
          <p:nvPr/>
        </p:nvSpPr>
        <p:spPr>
          <a:xfrm>
            <a:off x="271228" y="2564740"/>
            <a:ext cx="4966659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C19907"/>
              </a:buClr>
              <a:buSzPct val="120000"/>
              <a:defRPr/>
            </a:pP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*  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일본사례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) 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병원에  </a:t>
            </a:r>
            <a:r>
              <a:rPr kumimoji="1" lang="ko-KR" altLang="en-US" sz="975" b="1" spc="-60" dirty="0" err="1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퇴원지원실을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설치</a:t>
            </a: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방문진료소 등과 </a:t>
            </a:r>
            <a:endParaRPr kumimoji="1" lang="en-US" altLang="ko-KR" sz="975" b="1" spc="-60" dirty="0">
              <a:gradFill>
                <a:gsLst>
                  <a:gs pos="63063">
                    <a:schemeClr val="tx1">
                      <a:lumMod val="65000"/>
                      <a:lumOff val="35000"/>
                    </a:schemeClr>
                  </a:gs>
                  <a:gs pos="3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defTabSz="514312">
              <a:buClr>
                <a:srgbClr val="C19907"/>
              </a:buClr>
              <a:buSzPct val="120000"/>
              <a:defRPr/>
            </a:pPr>
            <a:r>
              <a:rPr kumimoji="1" lang="en-US" altLang="ko-KR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     </a:t>
            </a:r>
            <a:r>
              <a:rPr kumimoji="1" lang="ko-KR" altLang="en-US" sz="975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사례회의 실시 후 퇴원계획 마련</a:t>
            </a:r>
          </a:p>
        </p:txBody>
      </p:sp>
      <p:sp>
        <p:nvSpPr>
          <p:cNvPr id="153" name="모서리가 둥근 직사각형 8">
            <a:extLst/>
          </p:cNvPr>
          <p:cNvSpPr/>
          <p:nvPr/>
        </p:nvSpPr>
        <p:spPr>
          <a:xfrm>
            <a:off x="4677966" y="1363266"/>
            <a:ext cx="4308872" cy="1694259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sp>
        <p:nvSpPr>
          <p:cNvPr id="154" name="직사각형 153">
            <a:extLst/>
          </p:cNvPr>
          <p:cNvSpPr/>
          <p:nvPr/>
        </p:nvSpPr>
        <p:spPr>
          <a:xfrm>
            <a:off x="4824719" y="1824044"/>
            <a:ext cx="4147764" cy="11426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공공임대주택을 활용한 </a:t>
            </a:r>
            <a:r>
              <a:rPr lang="ko-KR" altLang="en-US" sz="97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탈시설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장애인 주거공간 제공</a:t>
            </a: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97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공공실버주택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등 확대를 통한 주거 및 서비스 연계제공</a:t>
            </a: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97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지역내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유휴공간 등을 활용한 노인 공동거주 모델 개발</a:t>
            </a: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97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시설퇴소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보호종료아동 공공임대주택 지원</a:t>
            </a:r>
            <a:r>
              <a:rPr lang="en-US" altLang="ko-KR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7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자립지원등</a:t>
            </a: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7" name="그룹 82">
            <a:extLst/>
          </p:cNvPr>
          <p:cNvGrpSpPr/>
          <p:nvPr/>
        </p:nvGrpSpPr>
        <p:grpSpPr>
          <a:xfrm>
            <a:off x="4755137" y="1880368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56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7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8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60" name="모서리가 둥근 직사각형 8">
            <a:extLst/>
          </p:cNvPr>
          <p:cNvSpPr/>
          <p:nvPr/>
        </p:nvSpPr>
        <p:spPr>
          <a:xfrm>
            <a:off x="4677966" y="3248025"/>
            <a:ext cx="4308872" cy="1538288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sp>
        <p:nvSpPr>
          <p:cNvPr id="162" name="직사각형 161">
            <a:extLst/>
          </p:cNvPr>
          <p:cNvSpPr/>
          <p:nvPr/>
        </p:nvSpPr>
        <p:spPr>
          <a:xfrm>
            <a:off x="4901074" y="3676647"/>
            <a:ext cx="5248275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장애인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 err="1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정신질환자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노숙인 등 </a:t>
            </a:r>
            <a:r>
              <a:rPr lang="ko-KR" altLang="en-US" sz="1125" b="1" dirty="0" err="1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대상별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 정착을 위한 </a:t>
            </a:r>
            <a:r>
              <a:rPr lang="ko-KR" altLang="en-US" sz="1125" b="1" dirty="0" err="1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커뮤니티케어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모델마련</a:t>
            </a:r>
            <a:endParaRPr lang="en-US" altLang="ko-KR" sz="1125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8" name="그룹 82">
            <a:extLst/>
          </p:cNvPr>
          <p:cNvGrpSpPr/>
          <p:nvPr/>
        </p:nvGrpSpPr>
        <p:grpSpPr>
          <a:xfrm>
            <a:off x="4775489" y="3753203"/>
            <a:ext cx="126933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164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5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6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67" name="직사각형 166">
            <a:extLst/>
          </p:cNvPr>
          <p:cNvSpPr/>
          <p:nvPr/>
        </p:nvSpPr>
        <p:spPr>
          <a:xfrm>
            <a:off x="4903028" y="4099718"/>
            <a:ext cx="4728661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C19907"/>
              </a:buClr>
              <a:buSzPct val="120000"/>
              <a:defRPr/>
            </a:pP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*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선도사업 모델마련 연구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900" b="1" spc="-60" dirty="0" err="1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보사연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 `18.4~11)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추진 중</a:t>
            </a:r>
          </a:p>
        </p:txBody>
      </p:sp>
      <p:grpSp>
        <p:nvGrpSpPr>
          <p:cNvPr id="36894" name="그룹 167"/>
          <p:cNvGrpSpPr>
            <a:grpSpLocks/>
          </p:cNvGrpSpPr>
          <p:nvPr/>
        </p:nvGrpSpPr>
        <p:grpSpPr bwMode="auto">
          <a:xfrm>
            <a:off x="5218510" y="1429944"/>
            <a:ext cx="1394222" cy="276999"/>
            <a:chOff x="2560900" y="2439519"/>
            <a:chExt cx="2187382" cy="369787"/>
          </a:xfrm>
        </p:grpSpPr>
        <p:sp>
          <p:nvSpPr>
            <p:cNvPr id="36908" name="직사각형 168"/>
            <p:cNvSpPr>
              <a:spLocks noChangeArrowheads="1"/>
            </p:cNvSpPr>
            <p:nvPr/>
          </p:nvSpPr>
          <p:spPr bwMode="auto">
            <a:xfrm>
              <a:off x="2632457" y="2439519"/>
              <a:ext cx="1786108" cy="3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2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rgbClr val="C9824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  <a:ea typeface="HY견명조" panose="02030600000101010101" pitchFamily="18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FontTx/>
                <a:buNone/>
              </a:pPr>
              <a:r>
                <a:rPr lang="ko-KR" altLang="en-US" sz="1200" b="1">
                  <a:solidFill>
                    <a:srgbClr val="1965B1"/>
                  </a:solidFill>
                  <a:latin typeface="나눔바른고딕" pitchFamily="50" charset="-127"/>
                  <a:ea typeface="나눔바른고딕" pitchFamily="50" charset="-127"/>
                </a:rPr>
                <a:t>주거지원 연계</a:t>
              </a:r>
            </a:p>
          </p:txBody>
        </p:sp>
        <p:cxnSp>
          <p:nvCxnSpPr>
            <p:cNvPr id="171" name="직선 연결선 170"/>
            <p:cNvCxnSpPr/>
            <p:nvPr/>
          </p:nvCxnSpPr>
          <p:spPr>
            <a:xfrm>
              <a:off x="2560900" y="2770126"/>
              <a:ext cx="218738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95" name="그룹 188"/>
          <p:cNvGrpSpPr>
            <a:grpSpLocks/>
          </p:cNvGrpSpPr>
          <p:nvPr/>
        </p:nvGrpSpPr>
        <p:grpSpPr bwMode="auto">
          <a:xfrm>
            <a:off x="5292328" y="3309936"/>
            <a:ext cx="2299097" cy="276999"/>
            <a:chOff x="2698806" y="2438102"/>
            <a:chExt cx="1780605" cy="368741"/>
          </a:xfrm>
        </p:grpSpPr>
        <p:sp>
          <p:nvSpPr>
            <p:cNvPr id="190" name="직사각형 189"/>
            <p:cNvSpPr/>
            <p:nvPr/>
          </p:nvSpPr>
          <p:spPr>
            <a:xfrm>
              <a:off x="2854916" y="2438102"/>
              <a:ext cx="1348511" cy="368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200" b="1" dirty="0" err="1">
                  <a:solidFill>
                    <a:schemeClr val="accent6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커뮤니티케어</a:t>
              </a:r>
              <a:r>
                <a:rPr lang="ko-KR" altLang="en-US" sz="1200" b="1" dirty="0">
                  <a:solidFill>
                    <a:schemeClr val="accent6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선도사업</a:t>
              </a:r>
            </a:p>
          </p:txBody>
        </p:sp>
        <p:cxnSp>
          <p:nvCxnSpPr>
            <p:cNvPr id="191" name="직선 연결선 190"/>
            <p:cNvCxnSpPr/>
            <p:nvPr/>
          </p:nvCxnSpPr>
          <p:spPr>
            <a:xfrm>
              <a:off x="2698806" y="2780453"/>
              <a:ext cx="178060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82">
            <a:extLst/>
          </p:cNvPr>
          <p:cNvGrpSpPr/>
          <p:nvPr/>
        </p:nvGrpSpPr>
        <p:grpSpPr>
          <a:xfrm>
            <a:off x="4746215" y="2192171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93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4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5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82">
            <a:extLst/>
          </p:cNvPr>
          <p:cNvGrpSpPr/>
          <p:nvPr/>
        </p:nvGrpSpPr>
        <p:grpSpPr>
          <a:xfrm>
            <a:off x="4747117" y="2479684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97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8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9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그룹 82">
            <a:extLst/>
          </p:cNvPr>
          <p:cNvGrpSpPr/>
          <p:nvPr/>
        </p:nvGrpSpPr>
        <p:grpSpPr>
          <a:xfrm>
            <a:off x="4732727" y="2779609"/>
            <a:ext cx="126933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201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2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3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04" name="직사각형 203">
            <a:extLst/>
          </p:cNvPr>
          <p:cNvSpPr/>
          <p:nvPr/>
        </p:nvSpPr>
        <p:spPr>
          <a:xfrm>
            <a:off x="4871111" y="4420129"/>
            <a:ext cx="5248275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125" b="1" dirty="0" err="1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커뮤니티케어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선도사업 추진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(`19</a:t>
            </a:r>
            <a:r>
              <a:rPr lang="ko-KR" altLang="en-US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이후</a:t>
            </a:r>
            <a:r>
              <a:rPr lang="en-US" altLang="ko-KR" sz="1125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grpSp>
        <p:nvGrpSpPr>
          <p:cNvPr id="14" name="그룹 82">
            <a:extLst/>
          </p:cNvPr>
          <p:cNvGrpSpPr/>
          <p:nvPr/>
        </p:nvGrpSpPr>
        <p:grpSpPr>
          <a:xfrm>
            <a:off x="4775489" y="4498407"/>
            <a:ext cx="126933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206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7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8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36901" name="그래픽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35" y="1428750"/>
            <a:ext cx="338138" cy="25598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Freeform 14"/>
          <p:cNvSpPr>
            <a:spLocks noEditPoints="1"/>
          </p:cNvSpPr>
          <p:nvPr/>
        </p:nvSpPr>
        <p:spPr bwMode="auto">
          <a:xfrm>
            <a:off x="232173" y="1428751"/>
            <a:ext cx="373856" cy="269081"/>
          </a:xfrm>
          <a:custGeom>
            <a:avLst/>
            <a:gdLst>
              <a:gd name="T0" fmla="*/ 1453 w 1989"/>
              <a:gd name="T1" fmla="*/ 689 h 1913"/>
              <a:gd name="T2" fmla="*/ 1377 w 1989"/>
              <a:gd name="T3" fmla="*/ 153 h 1913"/>
              <a:gd name="T4" fmla="*/ 1071 w 1989"/>
              <a:gd name="T5" fmla="*/ 77 h 1913"/>
              <a:gd name="T6" fmla="*/ 918 w 1989"/>
              <a:gd name="T7" fmla="*/ 77 h 1913"/>
              <a:gd name="T8" fmla="*/ 612 w 1989"/>
              <a:gd name="T9" fmla="*/ 153 h 1913"/>
              <a:gd name="T10" fmla="*/ 535 w 1989"/>
              <a:gd name="T11" fmla="*/ 689 h 1913"/>
              <a:gd name="T12" fmla="*/ 0 w 1989"/>
              <a:gd name="T13" fmla="*/ 765 h 1913"/>
              <a:gd name="T14" fmla="*/ 76 w 1989"/>
              <a:gd name="T15" fmla="*/ 1913 h 1913"/>
              <a:gd name="T16" fmla="*/ 841 w 1989"/>
              <a:gd name="T17" fmla="*/ 1836 h 1913"/>
              <a:gd name="T18" fmla="*/ 1147 w 1989"/>
              <a:gd name="T19" fmla="*/ 1454 h 1913"/>
              <a:gd name="T20" fmla="*/ 1224 w 1989"/>
              <a:gd name="T21" fmla="*/ 1913 h 1913"/>
              <a:gd name="T22" fmla="*/ 1989 w 1989"/>
              <a:gd name="T23" fmla="*/ 1836 h 1913"/>
              <a:gd name="T24" fmla="*/ 1912 w 1989"/>
              <a:gd name="T25" fmla="*/ 689 h 1913"/>
              <a:gd name="T26" fmla="*/ 306 w 1989"/>
              <a:gd name="T27" fmla="*/ 1607 h 1913"/>
              <a:gd name="T28" fmla="*/ 229 w 1989"/>
              <a:gd name="T29" fmla="*/ 1454 h 1913"/>
              <a:gd name="T30" fmla="*/ 382 w 1989"/>
              <a:gd name="T31" fmla="*/ 1454 h 1913"/>
              <a:gd name="T32" fmla="*/ 382 w 1989"/>
              <a:gd name="T33" fmla="*/ 1148 h 1913"/>
              <a:gd name="T34" fmla="*/ 229 w 1989"/>
              <a:gd name="T35" fmla="*/ 1148 h 1913"/>
              <a:gd name="T36" fmla="*/ 306 w 1989"/>
              <a:gd name="T37" fmla="*/ 995 h 1913"/>
              <a:gd name="T38" fmla="*/ 382 w 1989"/>
              <a:gd name="T39" fmla="*/ 1148 h 1913"/>
              <a:gd name="T40" fmla="*/ 535 w 1989"/>
              <a:gd name="T41" fmla="*/ 1607 h 1913"/>
              <a:gd name="T42" fmla="*/ 459 w 1989"/>
              <a:gd name="T43" fmla="*/ 1454 h 1913"/>
              <a:gd name="T44" fmla="*/ 612 w 1989"/>
              <a:gd name="T45" fmla="*/ 1454 h 1913"/>
              <a:gd name="T46" fmla="*/ 612 w 1989"/>
              <a:gd name="T47" fmla="*/ 1148 h 1913"/>
              <a:gd name="T48" fmla="*/ 459 w 1989"/>
              <a:gd name="T49" fmla="*/ 1148 h 1913"/>
              <a:gd name="T50" fmla="*/ 535 w 1989"/>
              <a:gd name="T51" fmla="*/ 995 h 1913"/>
              <a:gd name="T52" fmla="*/ 612 w 1989"/>
              <a:gd name="T53" fmla="*/ 1148 h 1913"/>
              <a:gd name="T54" fmla="*/ 765 w 1989"/>
              <a:gd name="T55" fmla="*/ 1224 h 1913"/>
              <a:gd name="T56" fmla="*/ 688 w 1989"/>
              <a:gd name="T57" fmla="*/ 1071 h 1913"/>
              <a:gd name="T58" fmla="*/ 841 w 1989"/>
              <a:gd name="T59" fmla="*/ 1071 h 1913"/>
              <a:gd name="T60" fmla="*/ 1071 w 1989"/>
              <a:gd name="T61" fmla="*/ 1148 h 1913"/>
              <a:gd name="T62" fmla="*/ 918 w 1989"/>
              <a:gd name="T63" fmla="*/ 1148 h 1913"/>
              <a:gd name="T64" fmla="*/ 994 w 1989"/>
              <a:gd name="T65" fmla="*/ 995 h 1913"/>
              <a:gd name="T66" fmla="*/ 1071 w 1989"/>
              <a:gd name="T67" fmla="*/ 1148 h 1913"/>
              <a:gd name="T68" fmla="*/ 1071 w 1989"/>
              <a:gd name="T69" fmla="*/ 765 h 1913"/>
              <a:gd name="T70" fmla="*/ 918 w 1989"/>
              <a:gd name="T71" fmla="*/ 765 h 1913"/>
              <a:gd name="T72" fmla="*/ 841 w 1989"/>
              <a:gd name="T73" fmla="*/ 689 h 1913"/>
              <a:gd name="T74" fmla="*/ 841 w 1989"/>
              <a:gd name="T75" fmla="*/ 536 h 1913"/>
              <a:gd name="T76" fmla="*/ 918 w 1989"/>
              <a:gd name="T77" fmla="*/ 459 h 1913"/>
              <a:gd name="T78" fmla="*/ 1071 w 1989"/>
              <a:gd name="T79" fmla="*/ 459 h 1913"/>
              <a:gd name="T80" fmla="*/ 1147 w 1989"/>
              <a:gd name="T81" fmla="*/ 536 h 1913"/>
              <a:gd name="T82" fmla="*/ 1147 w 1989"/>
              <a:gd name="T83" fmla="*/ 689 h 1913"/>
              <a:gd name="T84" fmla="*/ 1300 w 1989"/>
              <a:gd name="T85" fmla="*/ 1148 h 1913"/>
              <a:gd name="T86" fmla="*/ 1147 w 1989"/>
              <a:gd name="T87" fmla="*/ 1148 h 1913"/>
              <a:gd name="T88" fmla="*/ 1224 w 1989"/>
              <a:gd name="T89" fmla="*/ 995 h 1913"/>
              <a:gd name="T90" fmla="*/ 1300 w 1989"/>
              <a:gd name="T91" fmla="*/ 1148 h 1913"/>
              <a:gd name="T92" fmla="*/ 1453 w 1989"/>
              <a:gd name="T93" fmla="*/ 1607 h 1913"/>
              <a:gd name="T94" fmla="*/ 1377 w 1989"/>
              <a:gd name="T95" fmla="*/ 1454 h 1913"/>
              <a:gd name="T96" fmla="*/ 1530 w 1989"/>
              <a:gd name="T97" fmla="*/ 1454 h 1913"/>
              <a:gd name="T98" fmla="*/ 1530 w 1989"/>
              <a:gd name="T99" fmla="*/ 1148 h 1913"/>
              <a:gd name="T100" fmla="*/ 1377 w 1989"/>
              <a:gd name="T101" fmla="*/ 1148 h 1913"/>
              <a:gd name="T102" fmla="*/ 1453 w 1989"/>
              <a:gd name="T103" fmla="*/ 995 h 1913"/>
              <a:gd name="T104" fmla="*/ 1530 w 1989"/>
              <a:gd name="T105" fmla="*/ 1148 h 1913"/>
              <a:gd name="T106" fmla="*/ 1683 w 1989"/>
              <a:gd name="T107" fmla="*/ 1607 h 1913"/>
              <a:gd name="T108" fmla="*/ 1606 w 1989"/>
              <a:gd name="T109" fmla="*/ 1454 h 1913"/>
              <a:gd name="T110" fmla="*/ 1759 w 1989"/>
              <a:gd name="T111" fmla="*/ 1454 h 1913"/>
              <a:gd name="T112" fmla="*/ 1759 w 1989"/>
              <a:gd name="T113" fmla="*/ 1148 h 1913"/>
              <a:gd name="T114" fmla="*/ 1606 w 1989"/>
              <a:gd name="T115" fmla="*/ 1148 h 1913"/>
              <a:gd name="T116" fmla="*/ 1683 w 1989"/>
              <a:gd name="T117" fmla="*/ 995 h 1913"/>
              <a:gd name="T118" fmla="*/ 1759 w 1989"/>
              <a:gd name="T119" fmla="*/ 1148 h 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89" h="1913">
                <a:moveTo>
                  <a:pt x="1912" y="689"/>
                </a:moveTo>
                <a:cubicBezTo>
                  <a:pt x="1453" y="689"/>
                  <a:pt x="1453" y="689"/>
                  <a:pt x="1453" y="689"/>
                </a:cubicBezTo>
                <a:cubicBezTo>
                  <a:pt x="1453" y="230"/>
                  <a:pt x="1453" y="230"/>
                  <a:pt x="1453" y="230"/>
                </a:cubicBezTo>
                <a:cubicBezTo>
                  <a:pt x="1453" y="188"/>
                  <a:pt x="1419" y="153"/>
                  <a:pt x="1377" y="153"/>
                </a:cubicBezTo>
                <a:cubicBezTo>
                  <a:pt x="1071" y="153"/>
                  <a:pt x="1071" y="153"/>
                  <a:pt x="1071" y="153"/>
                </a:cubicBezTo>
                <a:cubicBezTo>
                  <a:pt x="1071" y="77"/>
                  <a:pt x="1071" y="77"/>
                  <a:pt x="1071" y="77"/>
                </a:cubicBezTo>
                <a:cubicBezTo>
                  <a:pt x="1071" y="35"/>
                  <a:pt x="1036" y="0"/>
                  <a:pt x="994" y="0"/>
                </a:cubicBezTo>
                <a:cubicBezTo>
                  <a:pt x="952" y="0"/>
                  <a:pt x="918" y="35"/>
                  <a:pt x="918" y="77"/>
                </a:cubicBezTo>
                <a:cubicBezTo>
                  <a:pt x="918" y="153"/>
                  <a:pt x="918" y="153"/>
                  <a:pt x="918" y="153"/>
                </a:cubicBezTo>
                <a:cubicBezTo>
                  <a:pt x="612" y="153"/>
                  <a:pt x="612" y="153"/>
                  <a:pt x="612" y="153"/>
                </a:cubicBezTo>
                <a:cubicBezTo>
                  <a:pt x="569" y="153"/>
                  <a:pt x="535" y="188"/>
                  <a:pt x="535" y="230"/>
                </a:cubicBezTo>
                <a:cubicBezTo>
                  <a:pt x="535" y="689"/>
                  <a:pt x="535" y="689"/>
                  <a:pt x="535" y="689"/>
                </a:cubicBezTo>
                <a:cubicBezTo>
                  <a:pt x="76" y="689"/>
                  <a:pt x="76" y="689"/>
                  <a:pt x="76" y="689"/>
                </a:cubicBezTo>
                <a:cubicBezTo>
                  <a:pt x="34" y="689"/>
                  <a:pt x="0" y="723"/>
                  <a:pt x="0" y="765"/>
                </a:cubicBezTo>
                <a:cubicBezTo>
                  <a:pt x="0" y="1836"/>
                  <a:pt x="0" y="1836"/>
                  <a:pt x="0" y="1836"/>
                </a:cubicBezTo>
                <a:cubicBezTo>
                  <a:pt x="0" y="1879"/>
                  <a:pt x="34" y="1913"/>
                  <a:pt x="76" y="1913"/>
                </a:cubicBezTo>
                <a:cubicBezTo>
                  <a:pt x="765" y="1913"/>
                  <a:pt x="765" y="1913"/>
                  <a:pt x="765" y="1913"/>
                </a:cubicBezTo>
                <a:cubicBezTo>
                  <a:pt x="807" y="1913"/>
                  <a:pt x="841" y="1879"/>
                  <a:pt x="841" y="1836"/>
                </a:cubicBezTo>
                <a:cubicBezTo>
                  <a:pt x="841" y="1454"/>
                  <a:pt x="841" y="1454"/>
                  <a:pt x="841" y="1454"/>
                </a:cubicBezTo>
                <a:cubicBezTo>
                  <a:pt x="1147" y="1454"/>
                  <a:pt x="1147" y="1454"/>
                  <a:pt x="1147" y="1454"/>
                </a:cubicBezTo>
                <a:cubicBezTo>
                  <a:pt x="1147" y="1836"/>
                  <a:pt x="1147" y="1836"/>
                  <a:pt x="1147" y="1836"/>
                </a:cubicBezTo>
                <a:cubicBezTo>
                  <a:pt x="1147" y="1879"/>
                  <a:pt x="1181" y="1913"/>
                  <a:pt x="1224" y="1913"/>
                </a:cubicBezTo>
                <a:cubicBezTo>
                  <a:pt x="1912" y="1913"/>
                  <a:pt x="1912" y="1913"/>
                  <a:pt x="1912" y="1913"/>
                </a:cubicBezTo>
                <a:cubicBezTo>
                  <a:pt x="1954" y="1913"/>
                  <a:pt x="1989" y="1879"/>
                  <a:pt x="1989" y="1836"/>
                </a:cubicBezTo>
                <a:cubicBezTo>
                  <a:pt x="1989" y="765"/>
                  <a:pt x="1989" y="765"/>
                  <a:pt x="1989" y="765"/>
                </a:cubicBezTo>
                <a:cubicBezTo>
                  <a:pt x="1989" y="723"/>
                  <a:pt x="1954" y="689"/>
                  <a:pt x="1912" y="689"/>
                </a:cubicBezTo>
                <a:close/>
                <a:moveTo>
                  <a:pt x="382" y="1530"/>
                </a:moveTo>
                <a:cubicBezTo>
                  <a:pt x="382" y="1573"/>
                  <a:pt x="348" y="1607"/>
                  <a:pt x="306" y="1607"/>
                </a:cubicBezTo>
                <a:cubicBezTo>
                  <a:pt x="263" y="1607"/>
                  <a:pt x="229" y="1573"/>
                  <a:pt x="229" y="1530"/>
                </a:cubicBezTo>
                <a:cubicBezTo>
                  <a:pt x="229" y="1454"/>
                  <a:pt x="229" y="1454"/>
                  <a:pt x="229" y="1454"/>
                </a:cubicBezTo>
                <a:cubicBezTo>
                  <a:pt x="229" y="1412"/>
                  <a:pt x="263" y="1377"/>
                  <a:pt x="306" y="1377"/>
                </a:cubicBezTo>
                <a:cubicBezTo>
                  <a:pt x="348" y="1377"/>
                  <a:pt x="382" y="1412"/>
                  <a:pt x="382" y="1454"/>
                </a:cubicBezTo>
                <a:lnTo>
                  <a:pt x="382" y="1530"/>
                </a:lnTo>
                <a:close/>
                <a:moveTo>
                  <a:pt x="382" y="1148"/>
                </a:moveTo>
                <a:cubicBezTo>
                  <a:pt x="382" y="1190"/>
                  <a:pt x="348" y="1224"/>
                  <a:pt x="306" y="1224"/>
                </a:cubicBezTo>
                <a:cubicBezTo>
                  <a:pt x="263" y="1224"/>
                  <a:pt x="229" y="1190"/>
                  <a:pt x="229" y="1148"/>
                </a:cubicBezTo>
                <a:cubicBezTo>
                  <a:pt x="229" y="1071"/>
                  <a:pt x="229" y="1071"/>
                  <a:pt x="229" y="1071"/>
                </a:cubicBezTo>
                <a:cubicBezTo>
                  <a:pt x="229" y="1029"/>
                  <a:pt x="263" y="995"/>
                  <a:pt x="306" y="995"/>
                </a:cubicBezTo>
                <a:cubicBezTo>
                  <a:pt x="348" y="995"/>
                  <a:pt x="382" y="1029"/>
                  <a:pt x="382" y="1071"/>
                </a:cubicBezTo>
                <a:lnTo>
                  <a:pt x="382" y="1148"/>
                </a:lnTo>
                <a:close/>
                <a:moveTo>
                  <a:pt x="612" y="1530"/>
                </a:moveTo>
                <a:cubicBezTo>
                  <a:pt x="612" y="1573"/>
                  <a:pt x="577" y="1607"/>
                  <a:pt x="535" y="1607"/>
                </a:cubicBezTo>
                <a:cubicBezTo>
                  <a:pt x="493" y="1607"/>
                  <a:pt x="459" y="1573"/>
                  <a:pt x="459" y="1530"/>
                </a:cubicBezTo>
                <a:cubicBezTo>
                  <a:pt x="459" y="1454"/>
                  <a:pt x="459" y="1454"/>
                  <a:pt x="459" y="1454"/>
                </a:cubicBezTo>
                <a:cubicBezTo>
                  <a:pt x="459" y="1412"/>
                  <a:pt x="493" y="1377"/>
                  <a:pt x="535" y="1377"/>
                </a:cubicBezTo>
                <a:cubicBezTo>
                  <a:pt x="577" y="1377"/>
                  <a:pt x="612" y="1412"/>
                  <a:pt x="612" y="1454"/>
                </a:cubicBezTo>
                <a:lnTo>
                  <a:pt x="612" y="1530"/>
                </a:lnTo>
                <a:close/>
                <a:moveTo>
                  <a:pt x="612" y="1148"/>
                </a:moveTo>
                <a:cubicBezTo>
                  <a:pt x="612" y="1190"/>
                  <a:pt x="577" y="1224"/>
                  <a:pt x="535" y="1224"/>
                </a:cubicBezTo>
                <a:cubicBezTo>
                  <a:pt x="493" y="1224"/>
                  <a:pt x="459" y="1190"/>
                  <a:pt x="459" y="1148"/>
                </a:cubicBezTo>
                <a:cubicBezTo>
                  <a:pt x="459" y="1071"/>
                  <a:pt x="459" y="1071"/>
                  <a:pt x="459" y="1071"/>
                </a:cubicBezTo>
                <a:cubicBezTo>
                  <a:pt x="459" y="1029"/>
                  <a:pt x="493" y="995"/>
                  <a:pt x="535" y="995"/>
                </a:cubicBezTo>
                <a:cubicBezTo>
                  <a:pt x="577" y="995"/>
                  <a:pt x="612" y="1029"/>
                  <a:pt x="612" y="1071"/>
                </a:cubicBezTo>
                <a:lnTo>
                  <a:pt x="612" y="1148"/>
                </a:lnTo>
                <a:close/>
                <a:moveTo>
                  <a:pt x="841" y="1148"/>
                </a:moveTo>
                <a:cubicBezTo>
                  <a:pt x="841" y="1190"/>
                  <a:pt x="807" y="1224"/>
                  <a:pt x="765" y="1224"/>
                </a:cubicBezTo>
                <a:cubicBezTo>
                  <a:pt x="722" y="1224"/>
                  <a:pt x="688" y="1190"/>
                  <a:pt x="688" y="1148"/>
                </a:cubicBezTo>
                <a:cubicBezTo>
                  <a:pt x="688" y="1071"/>
                  <a:pt x="688" y="1071"/>
                  <a:pt x="688" y="1071"/>
                </a:cubicBezTo>
                <a:cubicBezTo>
                  <a:pt x="688" y="1029"/>
                  <a:pt x="722" y="995"/>
                  <a:pt x="765" y="995"/>
                </a:cubicBezTo>
                <a:cubicBezTo>
                  <a:pt x="807" y="995"/>
                  <a:pt x="841" y="1029"/>
                  <a:pt x="841" y="1071"/>
                </a:cubicBezTo>
                <a:lnTo>
                  <a:pt x="841" y="1148"/>
                </a:lnTo>
                <a:close/>
                <a:moveTo>
                  <a:pt x="1071" y="1148"/>
                </a:moveTo>
                <a:cubicBezTo>
                  <a:pt x="1071" y="1190"/>
                  <a:pt x="1036" y="1224"/>
                  <a:pt x="994" y="1224"/>
                </a:cubicBezTo>
                <a:cubicBezTo>
                  <a:pt x="952" y="1224"/>
                  <a:pt x="918" y="1190"/>
                  <a:pt x="918" y="1148"/>
                </a:cubicBezTo>
                <a:cubicBezTo>
                  <a:pt x="918" y="1071"/>
                  <a:pt x="918" y="1071"/>
                  <a:pt x="918" y="1071"/>
                </a:cubicBezTo>
                <a:cubicBezTo>
                  <a:pt x="918" y="1029"/>
                  <a:pt x="952" y="995"/>
                  <a:pt x="994" y="995"/>
                </a:cubicBezTo>
                <a:cubicBezTo>
                  <a:pt x="1036" y="995"/>
                  <a:pt x="1071" y="1029"/>
                  <a:pt x="1071" y="1071"/>
                </a:cubicBezTo>
                <a:lnTo>
                  <a:pt x="1071" y="1148"/>
                </a:lnTo>
                <a:close/>
                <a:moveTo>
                  <a:pt x="1071" y="689"/>
                </a:moveTo>
                <a:cubicBezTo>
                  <a:pt x="1071" y="765"/>
                  <a:pt x="1071" y="765"/>
                  <a:pt x="1071" y="765"/>
                </a:cubicBezTo>
                <a:cubicBezTo>
                  <a:pt x="1071" y="808"/>
                  <a:pt x="1036" y="842"/>
                  <a:pt x="994" y="842"/>
                </a:cubicBezTo>
                <a:cubicBezTo>
                  <a:pt x="952" y="842"/>
                  <a:pt x="918" y="808"/>
                  <a:pt x="918" y="765"/>
                </a:cubicBezTo>
                <a:cubicBezTo>
                  <a:pt x="918" y="689"/>
                  <a:pt x="918" y="689"/>
                  <a:pt x="918" y="689"/>
                </a:cubicBezTo>
                <a:cubicBezTo>
                  <a:pt x="841" y="689"/>
                  <a:pt x="841" y="689"/>
                  <a:pt x="841" y="689"/>
                </a:cubicBezTo>
                <a:cubicBezTo>
                  <a:pt x="799" y="689"/>
                  <a:pt x="765" y="655"/>
                  <a:pt x="765" y="612"/>
                </a:cubicBezTo>
                <a:cubicBezTo>
                  <a:pt x="765" y="570"/>
                  <a:pt x="799" y="536"/>
                  <a:pt x="841" y="536"/>
                </a:cubicBezTo>
                <a:cubicBezTo>
                  <a:pt x="918" y="536"/>
                  <a:pt x="918" y="536"/>
                  <a:pt x="918" y="536"/>
                </a:cubicBezTo>
                <a:cubicBezTo>
                  <a:pt x="918" y="459"/>
                  <a:pt x="918" y="459"/>
                  <a:pt x="918" y="459"/>
                </a:cubicBezTo>
                <a:cubicBezTo>
                  <a:pt x="918" y="417"/>
                  <a:pt x="952" y="383"/>
                  <a:pt x="994" y="383"/>
                </a:cubicBezTo>
                <a:cubicBezTo>
                  <a:pt x="1036" y="383"/>
                  <a:pt x="1071" y="417"/>
                  <a:pt x="1071" y="459"/>
                </a:cubicBezTo>
                <a:cubicBezTo>
                  <a:pt x="1071" y="536"/>
                  <a:pt x="1071" y="536"/>
                  <a:pt x="1071" y="536"/>
                </a:cubicBezTo>
                <a:cubicBezTo>
                  <a:pt x="1147" y="536"/>
                  <a:pt x="1147" y="536"/>
                  <a:pt x="1147" y="536"/>
                </a:cubicBezTo>
                <a:cubicBezTo>
                  <a:pt x="1189" y="536"/>
                  <a:pt x="1224" y="570"/>
                  <a:pt x="1224" y="612"/>
                </a:cubicBezTo>
                <a:cubicBezTo>
                  <a:pt x="1224" y="655"/>
                  <a:pt x="1189" y="689"/>
                  <a:pt x="1147" y="689"/>
                </a:cubicBezTo>
                <a:lnTo>
                  <a:pt x="1071" y="689"/>
                </a:lnTo>
                <a:close/>
                <a:moveTo>
                  <a:pt x="1300" y="1148"/>
                </a:moveTo>
                <a:cubicBezTo>
                  <a:pt x="1300" y="1190"/>
                  <a:pt x="1266" y="1224"/>
                  <a:pt x="1224" y="1224"/>
                </a:cubicBezTo>
                <a:cubicBezTo>
                  <a:pt x="1181" y="1224"/>
                  <a:pt x="1147" y="1190"/>
                  <a:pt x="1147" y="1148"/>
                </a:cubicBezTo>
                <a:cubicBezTo>
                  <a:pt x="1147" y="1071"/>
                  <a:pt x="1147" y="1071"/>
                  <a:pt x="1147" y="1071"/>
                </a:cubicBezTo>
                <a:cubicBezTo>
                  <a:pt x="1147" y="1029"/>
                  <a:pt x="1181" y="995"/>
                  <a:pt x="1224" y="995"/>
                </a:cubicBezTo>
                <a:cubicBezTo>
                  <a:pt x="1266" y="995"/>
                  <a:pt x="1300" y="1029"/>
                  <a:pt x="1300" y="1071"/>
                </a:cubicBezTo>
                <a:lnTo>
                  <a:pt x="1300" y="1148"/>
                </a:lnTo>
                <a:close/>
                <a:moveTo>
                  <a:pt x="1530" y="1530"/>
                </a:moveTo>
                <a:cubicBezTo>
                  <a:pt x="1530" y="1573"/>
                  <a:pt x="1495" y="1607"/>
                  <a:pt x="1453" y="1607"/>
                </a:cubicBezTo>
                <a:cubicBezTo>
                  <a:pt x="1411" y="1607"/>
                  <a:pt x="1377" y="1573"/>
                  <a:pt x="1377" y="1530"/>
                </a:cubicBezTo>
                <a:cubicBezTo>
                  <a:pt x="1377" y="1454"/>
                  <a:pt x="1377" y="1454"/>
                  <a:pt x="1377" y="1454"/>
                </a:cubicBezTo>
                <a:cubicBezTo>
                  <a:pt x="1377" y="1412"/>
                  <a:pt x="1411" y="1377"/>
                  <a:pt x="1453" y="1377"/>
                </a:cubicBezTo>
                <a:cubicBezTo>
                  <a:pt x="1495" y="1377"/>
                  <a:pt x="1530" y="1412"/>
                  <a:pt x="1530" y="1454"/>
                </a:cubicBezTo>
                <a:lnTo>
                  <a:pt x="1530" y="1530"/>
                </a:lnTo>
                <a:close/>
                <a:moveTo>
                  <a:pt x="1530" y="1148"/>
                </a:moveTo>
                <a:cubicBezTo>
                  <a:pt x="1530" y="1190"/>
                  <a:pt x="1495" y="1224"/>
                  <a:pt x="1453" y="1224"/>
                </a:cubicBezTo>
                <a:cubicBezTo>
                  <a:pt x="1411" y="1224"/>
                  <a:pt x="1377" y="1190"/>
                  <a:pt x="1377" y="1148"/>
                </a:cubicBezTo>
                <a:cubicBezTo>
                  <a:pt x="1377" y="1071"/>
                  <a:pt x="1377" y="1071"/>
                  <a:pt x="1377" y="1071"/>
                </a:cubicBezTo>
                <a:cubicBezTo>
                  <a:pt x="1377" y="1029"/>
                  <a:pt x="1411" y="995"/>
                  <a:pt x="1453" y="995"/>
                </a:cubicBezTo>
                <a:cubicBezTo>
                  <a:pt x="1495" y="995"/>
                  <a:pt x="1530" y="1029"/>
                  <a:pt x="1530" y="1071"/>
                </a:cubicBezTo>
                <a:lnTo>
                  <a:pt x="1530" y="1148"/>
                </a:lnTo>
                <a:close/>
                <a:moveTo>
                  <a:pt x="1759" y="1530"/>
                </a:moveTo>
                <a:cubicBezTo>
                  <a:pt x="1759" y="1573"/>
                  <a:pt x="1725" y="1607"/>
                  <a:pt x="1683" y="1607"/>
                </a:cubicBezTo>
                <a:cubicBezTo>
                  <a:pt x="1640" y="1607"/>
                  <a:pt x="1606" y="1573"/>
                  <a:pt x="1606" y="1530"/>
                </a:cubicBezTo>
                <a:cubicBezTo>
                  <a:pt x="1606" y="1454"/>
                  <a:pt x="1606" y="1454"/>
                  <a:pt x="1606" y="1454"/>
                </a:cubicBezTo>
                <a:cubicBezTo>
                  <a:pt x="1606" y="1412"/>
                  <a:pt x="1640" y="1377"/>
                  <a:pt x="1683" y="1377"/>
                </a:cubicBezTo>
                <a:cubicBezTo>
                  <a:pt x="1725" y="1377"/>
                  <a:pt x="1759" y="1412"/>
                  <a:pt x="1759" y="1454"/>
                </a:cubicBezTo>
                <a:lnTo>
                  <a:pt x="1759" y="1530"/>
                </a:lnTo>
                <a:close/>
                <a:moveTo>
                  <a:pt x="1759" y="1148"/>
                </a:moveTo>
                <a:cubicBezTo>
                  <a:pt x="1759" y="1190"/>
                  <a:pt x="1725" y="1224"/>
                  <a:pt x="1683" y="1224"/>
                </a:cubicBezTo>
                <a:cubicBezTo>
                  <a:pt x="1640" y="1224"/>
                  <a:pt x="1606" y="1190"/>
                  <a:pt x="1606" y="1148"/>
                </a:cubicBezTo>
                <a:cubicBezTo>
                  <a:pt x="1606" y="1071"/>
                  <a:pt x="1606" y="1071"/>
                  <a:pt x="1606" y="1071"/>
                </a:cubicBezTo>
                <a:cubicBezTo>
                  <a:pt x="1606" y="1029"/>
                  <a:pt x="1640" y="995"/>
                  <a:pt x="1683" y="995"/>
                </a:cubicBezTo>
                <a:cubicBezTo>
                  <a:pt x="1725" y="995"/>
                  <a:pt x="1759" y="1029"/>
                  <a:pt x="1759" y="1071"/>
                </a:cubicBezTo>
                <a:lnTo>
                  <a:pt x="1759" y="1148"/>
                </a:lnTo>
                <a:close/>
              </a:path>
            </a:pathLst>
          </a:custGeom>
          <a:solidFill>
            <a:srgbClr val="23952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50">
              <a:solidFill>
                <a:prstClr val="black"/>
              </a:solidFill>
            </a:endParaRPr>
          </a:p>
        </p:txBody>
      </p:sp>
      <p:pic>
        <p:nvPicPr>
          <p:cNvPr id="36903" name="_x168194304" descr="EMB00003f3c639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>
            <a:fillRect/>
          </a:stretch>
        </p:blipFill>
        <p:spPr bwMode="auto">
          <a:xfrm>
            <a:off x="4792266" y="3287316"/>
            <a:ext cx="43219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4" name="그래픽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6" y="3315892"/>
            <a:ext cx="408384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5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xfrm>
            <a:off x="6872288" y="47672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4B32FC61-3C95-4833-B7AA-DC38DADC07C4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11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</p:spTree>
    <p:extLst>
      <p:ext uri="{BB962C8B-B14F-4D97-AF65-F5344CB8AC3E}">
        <p14:creationId xmlns:p14="http://schemas.microsoft.com/office/powerpoint/2010/main" val="165401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8302" y="167454"/>
            <a:ext cx="8230122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검토과제 </a:t>
            </a:r>
            <a:r>
              <a:rPr lang="en-US" altLang="ko-KR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지역사회 인프라 강화 및 책임성 제고</a:t>
            </a:r>
            <a:endParaRPr lang="ko-KR" altLang="en-US" sz="1725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96" name="사각형: 둥근 모서리 181">
            <a:extLst/>
          </p:cNvPr>
          <p:cNvSpPr/>
          <p:nvPr/>
        </p:nvSpPr>
        <p:spPr>
          <a:xfrm>
            <a:off x="288131" y="958454"/>
            <a:ext cx="4038600" cy="825103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15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7" name="자유형: 도형 184">
            <a:extLst/>
          </p:cNvPr>
          <p:cNvSpPr/>
          <p:nvPr/>
        </p:nvSpPr>
        <p:spPr>
          <a:xfrm>
            <a:off x="288131" y="958454"/>
            <a:ext cx="4038600" cy="391715"/>
          </a:xfrm>
          <a:custGeom>
            <a:avLst/>
            <a:gdLst>
              <a:gd name="connsiteX0" fmla="*/ 198880 w 4527193"/>
              <a:gd name="connsiteY0" fmla="*/ 0 h 857981"/>
              <a:gd name="connsiteX1" fmla="*/ 4328313 w 4527193"/>
              <a:gd name="connsiteY1" fmla="*/ 0 h 857981"/>
              <a:gd name="connsiteX2" fmla="*/ 4527193 w 4527193"/>
              <a:gd name="connsiteY2" fmla="*/ 198880 h 857981"/>
              <a:gd name="connsiteX3" fmla="*/ 4527193 w 4527193"/>
              <a:gd name="connsiteY3" fmla="*/ 857981 h 857981"/>
              <a:gd name="connsiteX4" fmla="*/ 0 w 4527193"/>
              <a:gd name="connsiteY4" fmla="*/ 857981 h 857981"/>
              <a:gd name="connsiteX5" fmla="*/ 0 w 4527193"/>
              <a:gd name="connsiteY5" fmla="*/ 198880 h 857981"/>
              <a:gd name="connsiteX6" fmla="*/ 198880 w 4527193"/>
              <a:gd name="connsiteY6" fmla="*/ 0 h 8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7193" h="857981">
                <a:moveTo>
                  <a:pt x="198880" y="0"/>
                </a:moveTo>
                <a:lnTo>
                  <a:pt x="4328313" y="0"/>
                </a:lnTo>
                <a:cubicBezTo>
                  <a:pt x="4438151" y="0"/>
                  <a:pt x="4527193" y="89042"/>
                  <a:pt x="4527193" y="198880"/>
                </a:cubicBezTo>
                <a:lnTo>
                  <a:pt x="4527193" y="857981"/>
                </a:lnTo>
                <a:lnTo>
                  <a:pt x="0" y="857981"/>
                </a:lnTo>
                <a:lnTo>
                  <a:pt x="0" y="198880"/>
                </a:lnTo>
                <a:cubicBezTo>
                  <a:pt x="0" y="89042"/>
                  <a:pt x="89042" y="0"/>
                  <a:pt x="198880" y="0"/>
                </a:cubicBezTo>
                <a:close/>
              </a:path>
            </a:pathLst>
          </a:custGeom>
          <a:solidFill>
            <a:srgbClr val="12AE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8" name="사각형: 둥근 모서리 187">
            <a:extLst/>
          </p:cNvPr>
          <p:cNvSpPr/>
          <p:nvPr/>
        </p:nvSpPr>
        <p:spPr>
          <a:xfrm>
            <a:off x="4617244" y="958454"/>
            <a:ext cx="4280297" cy="817959"/>
          </a:xfrm>
          <a:prstGeom prst="roundRect">
            <a:avLst>
              <a:gd name="adj" fmla="val 8951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15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9" name="자유형: 도형 188">
            <a:extLst/>
          </p:cNvPr>
          <p:cNvSpPr/>
          <p:nvPr/>
        </p:nvSpPr>
        <p:spPr>
          <a:xfrm>
            <a:off x="4607719" y="958454"/>
            <a:ext cx="4289822" cy="391715"/>
          </a:xfrm>
          <a:custGeom>
            <a:avLst/>
            <a:gdLst>
              <a:gd name="connsiteX0" fmla="*/ 198880 w 4527193"/>
              <a:gd name="connsiteY0" fmla="*/ 0 h 857981"/>
              <a:gd name="connsiteX1" fmla="*/ 4328313 w 4527193"/>
              <a:gd name="connsiteY1" fmla="*/ 0 h 857981"/>
              <a:gd name="connsiteX2" fmla="*/ 4527193 w 4527193"/>
              <a:gd name="connsiteY2" fmla="*/ 198880 h 857981"/>
              <a:gd name="connsiteX3" fmla="*/ 4527193 w 4527193"/>
              <a:gd name="connsiteY3" fmla="*/ 857981 h 857981"/>
              <a:gd name="connsiteX4" fmla="*/ 0 w 4527193"/>
              <a:gd name="connsiteY4" fmla="*/ 857981 h 857981"/>
              <a:gd name="connsiteX5" fmla="*/ 0 w 4527193"/>
              <a:gd name="connsiteY5" fmla="*/ 198880 h 857981"/>
              <a:gd name="connsiteX6" fmla="*/ 198880 w 4527193"/>
              <a:gd name="connsiteY6" fmla="*/ 0 h 8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7193" h="857981">
                <a:moveTo>
                  <a:pt x="198880" y="0"/>
                </a:moveTo>
                <a:lnTo>
                  <a:pt x="4328313" y="0"/>
                </a:lnTo>
                <a:cubicBezTo>
                  <a:pt x="4438151" y="0"/>
                  <a:pt x="4527193" y="89042"/>
                  <a:pt x="4527193" y="198880"/>
                </a:cubicBezTo>
                <a:lnTo>
                  <a:pt x="4527193" y="857981"/>
                </a:lnTo>
                <a:lnTo>
                  <a:pt x="0" y="857981"/>
                </a:lnTo>
                <a:lnTo>
                  <a:pt x="0" y="198880"/>
                </a:lnTo>
                <a:cubicBezTo>
                  <a:pt x="0" y="89042"/>
                  <a:pt x="89042" y="0"/>
                  <a:pt x="198880" y="0"/>
                </a:cubicBezTo>
                <a:close/>
              </a:path>
            </a:pathLst>
          </a:custGeom>
          <a:solidFill>
            <a:srgbClr val="959E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>
              <a:solidFill>
                <a:prstClr val="white"/>
              </a:solidFill>
            </a:endParaRPr>
          </a:p>
        </p:txBody>
      </p:sp>
      <p:cxnSp>
        <p:nvCxnSpPr>
          <p:cNvPr id="100" name="직선 연결선 99">
            <a:extLst/>
          </p:cNvPr>
          <p:cNvCxnSpPr>
            <a:cxnSpLocks/>
            <a:endCxn id="96" idx="3"/>
          </p:cNvCxnSpPr>
          <p:nvPr/>
        </p:nvCxnSpPr>
        <p:spPr>
          <a:xfrm flipV="1">
            <a:off x="285751" y="1371600"/>
            <a:ext cx="4040981" cy="19050"/>
          </a:xfrm>
          <a:prstGeom prst="line">
            <a:avLst/>
          </a:prstGeom>
          <a:ln w="15875">
            <a:solidFill>
              <a:srgbClr val="12A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/>
          </p:cNvPr>
          <p:cNvCxnSpPr>
            <a:cxnSpLocks/>
          </p:cNvCxnSpPr>
          <p:nvPr/>
        </p:nvCxnSpPr>
        <p:spPr>
          <a:xfrm>
            <a:off x="4617244" y="1375172"/>
            <a:ext cx="4262438" cy="0"/>
          </a:xfrm>
          <a:prstGeom prst="line">
            <a:avLst/>
          </a:prstGeom>
          <a:ln w="15875">
            <a:solidFill>
              <a:srgbClr val="959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/>
          </p:cNvPr>
          <p:cNvSpPr/>
          <p:nvPr/>
        </p:nvSpPr>
        <p:spPr>
          <a:xfrm>
            <a:off x="254311" y="1004494"/>
            <a:ext cx="4072843" cy="276997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algn="ctr" defTabSz="514312">
              <a:tabLst>
                <a:tab pos="69056" algn="l"/>
              </a:tabLst>
              <a:defRPr/>
            </a:pPr>
            <a:r>
              <a:rPr lang="ko-KR" altLang="en-US" sz="13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 복지자원 연계강화 </a:t>
            </a:r>
            <a:endParaRPr lang="en-US" altLang="ko-KR" sz="1350" b="1" dirty="0">
              <a:ln>
                <a:solidFill>
                  <a:srgbClr val="D9A309">
                    <a:alpha val="0"/>
                  </a:srgbClr>
                </a:solidFill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3" name="직사각형 102">
            <a:extLst/>
          </p:cNvPr>
          <p:cNvSpPr/>
          <p:nvPr/>
        </p:nvSpPr>
        <p:spPr>
          <a:xfrm>
            <a:off x="4572167" y="1016301"/>
            <a:ext cx="4343520" cy="276997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algn="ctr" defTabSz="514312">
              <a:tabLst>
                <a:tab pos="69056" algn="l"/>
              </a:tabLst>
              <a:defRPr/>
            </a:pPr>
            <a:r>
              <a:rPr lang="ko-KR" altLang="en-US" sz="1350" b="1" dirty="0" err="1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커뮤니티케어</a:t>
            </a:r>
            <a:r>
              <a:rPr lang="ko-KR" altLang="en-US" sz="13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주체로서 </a:t>
            </a:r>
            <a:r>
              <a:rPr lang="ko-KR" altLang="en-US" sz="1350" b="1" dirty="0" err="1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지자체</a:t>
            </a:r>
            <a:r>
              <a:rPr lang="ko-KR" altLang="en-US" sz="13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역할 강화</a:t>
            </a:r>
            <a:endParaRPr lang="en-US" altLang="ko-KR" sz="1350" b="1" dirty="0">
              <a:ln>
                <a:solidFill>
                  <a:srgbClr val="D9A309">
                    <a:alpha val="0"/>
                  </a:srgbClr>
                </a:solidFill>
              </a:ln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4" name="직사각형 103">
            <a:extLst/>
          </p:cNvPr>
          <p:cNvSpPr/>
          <p:nvPr/>
        </p:nvSpPr>
        <p:spPr>
          <a:xfrm>
            <a:off x="319147" y="1390840"/>
            <a:ext cx="3927113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056" indent="-69056">
              <a:buFont typeface="Arial" panose="020B0604020202020204" pitchFamily="34" charset="0"/>
              <a:buChar char="•"/>
              <a:defRPr/>
            </a:pP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사회복지협의회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b="1" dirty="0" err="1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공동모금회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사회복지관 등</a:t>
            </a:r>
            <a:endParaRPr lang="en-US" altLang="ko-KR" sz="1050" b="1" dirty="0">
              <a:ln>
                <a:solidFill>
                  <a:srgbClr val="D9A309">
                    <a:alpha val="0"/>
                  </a:srgbClr>
                </a:solidFill>
              </a:ln>
              <a:gradFill>
                <a:gsLst>
                  <a:gs pos="9353">
                    <a:srgbClr val="12AE90"/>
                  </a:gs>
                  <a:gs pos="44000">
                    <a:srgbClr val="12AE90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9056" indent="-69056">
              <a:buFont typeface="Arial" panose="020B0604020202020204" pitchFamily="34" charset="0"/>
              <a:buChar char="•"/>
              <a:defRPr/>
            </a:pPr>
            <a:r>
              <a:rPr lang="ko-KR" altLang="en-US" sz="1050" b="1" dirty="0" err="1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지자체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복지관 간 사례관리 등 정보공유</a:t>
            </a:r>
          </a:p>
        </p:txBody>
      </p:sp>
      <p:sp>
        <p:nvSpPr>
          <p:cNvPr id="105" name="직사각형 104">
            <a:extLst/>
          </p:cNvPr>
          <p:cNvSpPr/>
          <p:nvPr/>
        </p:nvSpPr>
        <p:spPr>
          <a:xfrm>
            <a:off x="4689274" y="1396453"/>
            <a:ext cx="526059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056" indent="-69056">
              <a:buFont typeface="Arial" panose="020B0604020202020204" pitchFamily="34" charset="0"/>
              <a:buChar char="•"/>
              <a:defRPr/>
            </a:pP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지역사회보장계획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계획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포함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실질화</a:t>
            </a:r>
            <a:r>
              <a:rPr lang="en-US" altLang="ko-KR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내실화</a:t>
            </a:r>
            <a:endParaRPr lang="en-US" altLang="ko-KR" sz="1050" b="1" dirty="0">
              <a:ln>
                <a:solidFill>
                  <a:srgbClr val="D9A309">
                    <a:alpha val="0"/>
                  </a:srgbClr>
                </a:solidFill>
              </a:ln>
              <a:gradFill>
                <a:gsLst>
                  <a:gs pos="9353">
                    <a:srgbClr val="12AE90"/>
                  </a:gs>
                  <a:gs pos="44000">
                    <a:srgbClr val="12AE90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9056" indent="-69056">
              <a:buFont typeface="Arial" panose="020B0604020202020204" pitchFamily="34" charset="0"/>
              <a:buChar char="•"/>
              <a:defRPr/>
            </a:pPr>
            <a:r>
              <a:rPr lang="ko-KR" altLang="en-US" sz="1050" b="1" dirty="0" err="1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지역케어회의에</a:t>
            </a:r>
            <a:r>
              <a:rPr lang="ko-KR" altLang="en-US" sz="1050" b="1" dirty="0">
                <a:ln>
                  <a:solidFill>
                    <a:srgbClr val="D9A309">
                      <a:alpha val="0"/>
                    </a:srgbClr>
                  </a:solidFill>
                </a:ln>
                <a:gradFill>
                  <a:gsLst>
                    <a:gs pos="9353">
                      <a:srgbClr val="12AE90"/>
                    </a:gs>
                    <a:gs pos="44000">
                      <a:srgbClr val="12AE9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보건소 적극 참여 </a:t>
            </a:r>
          </a:p>
        </p:txBody>
      </p:sp>
      <p:sp>
        <p:nvSpPr>
          <p:cNvPr id="38930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xfrm>
            <a:off x="6872288" y="47672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B92ED627-8001-4E12-AB3C-B3EAF982F454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12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395447" y="1964062"/>
            <a:ext cx="5953936" cy="2256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총괄</a:t>
            </a:r>
            <a:r>
              <a:rPr lang="en-US" altLang="ko-KR" sz="1275" dirty="0"/>
              <a:t>·</a:t>
            </a:r>
            <a:r>
              <a:rPr lang="ko-KR" altLang="en-US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조정 및 모니터링 </a:t>
            </a:r>
            <a:r>
              <a:rPr lang="en-US" altLang="ko-KR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정책형성</a:t>
            </a:r>
            <a:r>
              <a:rPr lang="en-US" altLang="ko-KR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25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- 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CC 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업무 총괄</a:t>
            </a:r>
            <a:r>
              <a:rPr lang="en-US" altLang="ko-KR" sz="1200" dirty="0"/>
              <a:t>·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조정 및 평가</a:t>
            </a:r>
            <a:r>
              <a:rPr lang="en-US" altLang="ko-KR" sz="1200" dirty="0"/>
              <a:t>*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200" spc="-38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CC 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자원 발굴 및 네트워킹</a:t>
            </a:r>
            <a:endParaRPr lang="en-US" altLang="ko-KR" sz="1200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>
              <a:defRPr/>
            </a:pPr>
            <a:r>
              <a:rPr lang="en-US" altLang="ko-KR" sz="1200" dirty="0">
                <a:latin typeface="HY중고딕" panose="02030600000101010101" pitchFamily="18" charset="-127"/>
                <a:ea typeface="HY중고딕" panose="02030600000101010101" pitchFamily="18" charset="-127"/>
              </a:rPr>
              <a:t>     </a:t>
            </a:r>
            <a:r>
              <a:rPr lang="en-US" altLang="ko-KR" sz="975" dirty="0"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975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읍면동의</a:t>
            </a:r>
            <a:r>
              <a:rPr lang="ko-KR" altLang="en-US" sz="975" dirty="0">
                <a:latin typeface="HY중고딕" panose="02030600000101010101" pitchFamily="18" charset="-127"/>
                <a:ea typeface="HY중고딕" panose="02030600000101010101" pitchFamily="18" charset="-127"/>
              </a:rPr>
              <a:t> 서비스 제공</a:t>
            </a:r>
            <a:r>
              <a:rPr lang="en-US" altLang="ko-KR" sz="975" dirty="0">
                <a:latin typeface="HY중고딕" panose="02030600000101010101" pitchFamily="18" charset="-127"/>
                <a:ea typeface="HY중고딕" panose="02030600000101010101" pitchFamily="18" charset="-127"/>
              </a:rPr>
              <a:t>·</a:t>
            </a:r>
            <a:r>
              <a:rPr lang="ko-KR" altLang="en-US" sz="975" dirty="0">
                <a:latin typeface="HY중고딕" panose="02030600000101010101" pitchFamily="18" charset="-127"/>
                <a:ea typeface="HY중고딕" panose="02030600000101010101" pitchFamily="18" charset="-127"/>
              </a:rPr>
              <a:t>연계 적정성 등 모니터링</a:t>
            </a:r>
            <a:endParaRPr lang="en-US" altLang="ko-KR" sz="975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defRPr/>
            </a:pPr>
            <a:endParaRPr lang="en-US" altLang="ko-KR" sz="3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defRPr/>
            </a:pPr>
            <a:r>
              <a:rPr lang="en-US" altLang="ko-KR" sz="975" dirty="0">
                <a:latin typeface="HY중고딕" panose="02030600000101010101" pitchFamily="18" charset="-127"/>
                <a:ea typeface="HY중고딕" panose="02030600000101010101" pitchFamily="18" charset="-127"/>
              </a:rPr>
              <a:t>      * </a:t>
            </a:r>
            <a:r>
              <a:rPr lang="ko-KR" altLang="en-US" sz="975" dirty="0">
                <a:latin typeface="HY중고딕" panose="02030600000101010101" pitchFamily="18" charset="-127"/>
                <a:ea typeface="HY중고딕" panose="02030600000101010101" pitchFamily="18" charset="-127"/>
              </a:rPr>
              <a:t>총괄 조정 관련 참석자는 보건소장 등 대표 중심</a:t>
            </a:r>
            <a:endParaRPr lang="en-US" altLang="ko-KR" sz="975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750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275" spc="-3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고난이도</a:t>
            </a:r>
            <a:r>
              <a:rPr lang="ko-KR" altLang="en-US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대상자</a:t>
            </a:r>
            <a:r>
              <a:rPr lang="en-US" altLang="ko-KR" sz="1275" b="1" dirty="0"/>
              <a:t> 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복합 지원 필요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 </a:t>
            </a:r>
            <a:r>
              <a:rPr lang="ko-KR" altLang="en-US" sz="1275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사례관리</a:t>
            </a:r>
            <a:endParaRPr lang="en-US" altLang="ko-KR" sz="1275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 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희망복지지원단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보건소</a:t>
            </a:r>
            <a:r>
              <a:rPr lang="en-US" altLang="ko-KR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지역사회보장협의체</a:t>
            </a:r>
            <a:endParaRPr lang="en-US" altLang="ko-KR" sz="1200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50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60298" y="4005834"/>
            <a:ext cx="146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20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사회복지관 등 참여</a:t>
            </a:r>
            <a:endParaRPr lang="en-US" altLang="ko-KR" sz="1200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933" name="직사각형 5"/>
          <p:cNvSpPr>
            <a:spLocks noChangeArrowheads="1"/>
          </p:cNvSpPr>
          <p:nvPr/>
        </p:nvSpPr>
        <p:spPr bwMode="auto">
          <a:xfrm>
            <a:off x="4747023" y="4273153"/>
            <a:ext cx="21066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35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975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975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사례회의 참석자는 실무자 중심</a:t>
            </a:r>
            <a:endParaRPr lang="ko-KR" altLang="en-US" sz="975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8934" name="Rectangle 23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8935" name="_x282245008" descr="DRW00001dc0bd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1983581"/>
            <a:ext cx="3586163" cy="23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5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ChangeArrowheads="1"/>
          </p:cNvSpPr>
          <p:nvPr/>
        </p:nvSpPr>
        <p:spPr bwMode="auto">
          <a:xfrm>
            <a:off x="1143000" y="0"/>
            <a:ext cx="6858000" cy="585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0963" name="object 3"/>
          <p:cNvSpPr>
            <a:spLocks/>
          </p:cNvSpPr>
          <p:nvPr/>
        </p:nvSpPr>
        <p:spPr bwMode="auto">
          <a:xfrm>
            <a:off x="1143000" y="536973"/>
            <a:ext cx="273844" cy="50006"/>
          </a:xfrm>
          <a:custGeom>
            <a:avLst/>
            <a:gdLst>
              <a:gd name="T0" fmla="*/ 371278 w 364490"/>
              <a:gd name="T1" fmla="*/ 0 h 66040"/>
              <a:gd name="T2" fmla="*/ 0 w 364490"/>
              <a:gd name="T3" fmla="*/ 0 h 66040"/>
              <a:gd name="T4" fmla="*/ 0 w 364490"/>
              <a:gd name="T5" fmla="*/ 72798 h 66040"/>
              <a:gd name="T6" fmla="*/ 303287 w 364490"/>
              <a:gd name="T7" fmla="*/ 72525 h 66040"/>
              <a:gd name="T8" fmla="*/ 371278 w 364490"/>
              <a:gd name="T9" fmla="*/ 0 h 66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490"/>
              <a:gd name="T16" fmla="*/ 0 h 66040"/>
              <a:gd name="T17" fmla="*/ 364490 w 364490"/>
              <a:gd name="T18" fmla="*/ 66040 h 66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490" h="66040">
                <a:moveTo>
                  <a:pt x="364236" y="0"/>
                </a:moveTo>
                <a:lnTo>
                  <a:pt x="0" y="0"/>
                </a:lnTo>
                <a:lnTo>
                  <a:pt x="0" y="65525"/>
                </a:lnTo>
                <a:lnTo>
                  <a:pt x="297535" y="65278"/>
                </a:lnTo>
                <a:lnTo>
                  <a:pt x="364236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 sz="1350"/>
          </a:p>
        </p:txBody>
      </p:sp>
      <p:sp>
        <p:nvSpPr>
          <p:cNvPr id="40964" name="object 4"/>
          <p:cNvSpPr>
            <a:spLocks/>
          </p:cNvSpPr>
          <p:nvPr/>
        </p:nvSpPr>
        <p:spPr bwMode="auto">
          <a:xfrm>
            <a:off x="1385887" y="536972"/>
            <a:ext cx="6615113" cy="51197"/>
          </a:xfrm>
          <a:custGeom>
            <a:avLst/>
            <a:gdLst>
              <a:gd name="T0" fmla="*/ 8826351 w 8819515"/>
              <a:gd name="T1" fmla="*/ 0 h 68579"/>
              <a:gd name="T2" fmla="*/ 64532 w 8819515"/>
              <a:gd name="T3" fmla="*/ 0 h 68579"/>
              <a:gd name="T4" fmla="*/ 0 w 8819515"/>
              <a:gd name="T5" fmla="*/ 65172 h 68579"/>
              <a:gd name="T6" fmla="*/ 8826351 w 8819515"/>
              <a:gd name="T7" fmla="*/ 65172 h 68579"/>
              <a:gd name="T8" fmla="*/ 8826351 w 8819515"/>
              <a:gd name="T9" fmla="*/ 0 h 68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9515"/>
              <a:gd name="T16" fmla="*/ 0 h 68579"/>
              <a:gd name="T17" fmla="*/ 8819515 w 8819515"/>
              <a:gd name="T18" fmla="*/ 68579 h 68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9515" h="68579">
                <a:moveTo>
                  <a:pt x="8819387" y="0"/>
                </a:moveTo>
                <a:lnTo>
                  <a:pt x="64477" y="0"/>
                </a:lnTo>
                <a:lnTo>
                  <a:pt x="0" y="68580"/>
                </a:lnTo>
                <a:lnTo>
                  <a:pt x="8819387" y="68580"/>
                </a:lnTo>
                <a:lnTo>
                  <a:pt x="8819387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 sz="1350"/>
          </a:p>
        </p:txBody>
      </p:sp>
      <p:sp>
        <p:nvSpPr>
          <p:cNvPr id="40965" name="object 5"/>
          <p:cNvSpPr>
            <a:spLocks/>
          </p:cNvSpPr>
          <p:nvPr/>
        </p:nvSpPr>
        <p:spPr bwMode="auto">
          <a:xfrm>
            <a:off x="7537848" y="536972"/>
            <a:ext cx="463153" cy="51197"/>
          </a:xfrm>
          <a:custGeom>
            <a:avLst/>
            <a:gdLst>
              <a:gd name="T0" fmla="*/ 620714 w 617220"/>
              <a:gd name="T1" fmla="*/ 0 h 68579"/>
              <a:gd name="T2" fmla="*/ 73051 w 617220"/>
              <a:gd name="T3" fmla="*/ 0 h 68579"/>
              <a:gd name="T4" fmla="*/ 0 w 617220"/>
              <a:gd name="T5" fmla="*/ 65172 h 68579"/>
              <a:gd name="T6" fmla="*/ 620714 w 617220"/>
              <a:gd name="T7" fmla="*/ 65172 h 68579"/>
              <a:gd name="T8" fmla="*/ 620714 w 617220"/>
              <a:gd name="T9" fmla="*/ 0 h 68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220"/>
              <a:gd name="T16" fmla="*/ 0 h 68579"/>
              <a:gd name="T17" fmla="*/ 617220 w 617220"/>
              <a:gd name="T18" fmla="*/ 68579 h 68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220" h="68579">
                <a:moveTo>
                  <a:pt x="617219" y="0"/>
                </a:moveTo>
                <a:lnTo>
                  <a:pt x="72644" y="0"/>
                </a:lnTo>
                <a:lnTo>
                  <a:pt x="0" y="68580"/>
                </a:lnTo>
                <a:lnTo>
                  <a:pt x="617219" y="68580"/>
                </a:lnTo>
                <a:lnTo>
                  <a:pt x="617219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 sz="1350"/>
          </a:p>
        </p:txBody>
      </p:sp>
      <p:sp>
        <p:nvSpPr>
          <p:cNvPr id="40966" name="object 6"/>
          <p:cNvSpPr>
            <a:spLocks noChangeArrowheads="1"/>
          </p:cNvSpPr>
          <p:nvPr/>
        </p:nvSpPr>
        <p:spPr bwMode="auto">
          <a:xfrm>
            <a:off x="1283494" y="163116"/>
            <a:ext cx="829866" cy="219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0967" name="object 7"/>
          <p:cNvSpPr>
            <a:spLocks noChangeArrowheads="1"/>
          </p:cNvSpPr>
          <p:nvPr/>
        </p:nvSpPr>
        <p:spPr bwMode="auto">
          <a:xfrm>
            <a:off x="2209801" y="161925"/>
            <a:ext cx="841772" cy="219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5931" y="765573"/>
            <a:ext cx="1795463" cy="21736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266700" indent="-257651">
              <a:spcBef>
                <a:spcPts val="75"/>
              </a:spcBef>
              <a:buFont typeface="Wingdings"/>
              <a:buChar char=""/>
              <a:tabLst>
                <a:tab pos="266700" algn="l"/>
                <a:tab pos="267176" algn="l"/>
              </a:tabLst>
              <a:defRPr/>
            </a:pPr>
            <a:r>
              <a:rPr sz="1350" b="1" dirty="0">
                <a:latin typeface="Malgun Gothic"/>
                <a:cs typeface="Malgun Gothic"/>
              </a:rPr>
              <a:t>추진 </a:t>
            </a:r>
            <a:r>
              <a:rPr sz="1350" b="1" spc="-4" dirty="0">
                <a:latin typeface="Malgun Gothic"/>
                <a:cs typeface="Malgun Gothic"/>
              </a:rPr>
              <a:t>방향</a:t>
            </a:r>
            <a:r>
              <a:rPr sz="1200" b="1" spc="-4" dirty="0">
                <a:latin typeface="Malgun Gothic"/>
                <a:cs typeface="Malgun Gothic"/>
              </a:rPr>
              <a:t>(노인</a:t>
            </a:r>
            <a:r>
              <a:rPr sz="1200" b="1" spc="-53" dirty="0">
                <a:latin typeface="Malgun Gothic"/>
                <a:cs typeface="Malgun Gothic"/>
              </a:rPr>
              <a:t> </a:t>
            </a:r>
            <a:r>
              <a:rPr sz="1200" b="1" spc="-4" dirty="0">
                <a:latin typeface="Malgun Gothic"/>
                <a:cs typeface="Malgun Gothic"/>
              </a:rPr>
              <a:t>중심)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0969" name="object 9"/>
          <p:cNvSpPr>
            <a:spLocks noChangeArrowheads="1"/>
          </p:cNvSpPr>
          <p:nvPr/>
        </p:nvSpPr>
        <p:spPr bwMode="auto">
          <a:xfrm>
            <a:off x="1522810" y="1139429"/>
            <a:ext cx="6154340" cy="35718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6475" y="4793457"/>
            <a:ext cx="6103144" cy="171201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1050" b="1" dirty="0">
                <a:solidFill>
                  <a:srgbClr val="7E7E7E"/>
                </a:solidFill>
                <a:latin typeface="Malgun Gothic"/>
                <a:cs typeface="Malgun Gothic"/>
              </a:rPr>
              <a:t>※ </a:t>
            </a:r>
            <a:r>
              <a:rPr sz="1050" b="1" spc="-4" dirty="0">
                <a:solidFill>
                  <a:srgbClr val="7E7E7E"/>
                </a:solidFill>
                <a:latin typeface="Malgun Gothic"/>
                <a:cs typeface="Malgun Gothic"/>
              </a:rPr>
              <a:t>보건복지부(2018.11). </a:t>
            </a:r>
            <a:r>
              <a:rPr sz="1050" b="1" dirty="0">
                <a:solidFill>
                  <a:srgbClr val="7E7E7E"/>
                </a:solidFill>
                <a:latin typeface="Malgun Gothic"/>
                <a:cs typeface="Malgun Gothic"/>
              </a:rPr>
              <a:t>포용적 복지시대의 커뮤니티케어 추진방향. 한국보건행정학회</a:t>
            </a:r>
            <a:r>
              <a:rPr sz="1050" b="1" spc="-15" dirty="0">
                <a:solidFill>
                  <a:srgbClr val="7E7E7E"/>
                </a:solidFill>
                <a:latin typeface="Malgun Gothic"/>
                <a:cs typeface="Malgun Gothic"/>
              </a:rPr>
              <a:t> </a:t>
            </a:r>
            <a:r>
              <a:rPr sz="1050" b="1" dirty="0">
                <a:solidFill>
                  <a:srgbClr val="7E7E7E"/>
                </a:solidFill>
                <a:latin typeface="Malgun Gothic"/>
                <a:cs typeface="Malgun Gothic"/>
              </a:rPr>
              <a:t>후기학술대회</a:t>
            </a:r>
            <a:endParaRPr sz="1050" b="1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97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 noChangeArrowheads="1"/>
          </p:cNvSpPr>
          <p:nvPr/>
        </p:nvSpPr>
        <p:spPr bwMode="auto">
          <a:xfrm>
            <a:off x="0" y="0"/>
            <a:ext cx="9144000" cy="585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987" name="object 3"/>
          <p:cNvSpPr>
            <a:spLocks/>
          </p:cNvSpPr>
          <p:nvPr/>
        </p:nvSpPr>
        <p:spPr bwMode="auto">
          <a:xfrm>
            <a:off x="1" y="536973"/>
            <a:ext cx="364331" cy="50006"/>
          </a:xfrm>
          <a:custGeom>
            <a:avLst/>
            <a:gdLst>
              <a:gd name="T0" fmla="*/ 862246 w 364490"/>
              <a:gd name="T1" fmla="*/ 0 h 66040"/>
              <a:gd name="T2" fmla="*/ 0 w 364490"/>
              <a:gd name="T3" fmla="*/ 0 h 66040"/>
              <a:gd name="T4" fmla="*/ 0 w 364490"/>
              <a:gd name="T5" fmla="*/ 67433 h 66040"/>
              <a:gd name="T6" fmla="*/ 704348 w 364490"/>
              <a:gd name="T7" fmla="*/ 67180 h 66040"/>
              <a:gd name="T8" fmla="*/ 862246 w 364490"/>
              <a:gd name="T9" fmla="*/ 0 h 66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490"/>
              <a:gd name="T16" fmla="*/ 0 h 66040"/>
              <a:gd name="T17" fmla="*/ 364490 w 364490"/>
              <a:gd name="T18" fmla="*/ 66040 h 66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490" h="66040">
                <a:moveTo>
                  <a:pt x="364236" y="0"/>
                </a:moveTo>
                <a:lnTo>
                  <a:pt x="0" y="0"/>
                </a:lnTo>
                <a:lnTo>
                  <a:pt x="0" y="65525"/>
                </a:lnTo>
                <a:lnTo>
                  <a:pt x="297535" y="65278"/>
                </a:lnTo>
                <a:lnTo>
                  <a:pt x="364236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 sz="1350"/>
          </a:p>
        </p:txBody>
      </p:sp>
      <p:sp>
        <p:nvSpPr>
          <p:cNvPr id="41988" name="object 4"/>
          <p:cNvSpPr>
            <a:spLocks/>
          </p:cNvSpPr>
          <p:nvPr/>
        </p:nvSpPr>
        <p:spPr bwMode="auto">
          <a:xfrm>
            <a:off x="325041" y="536972"/>
            <a:ext cx="8818959" cy="51197"/>
          </a:xfrm>
          <a:custGeom>
            <a:avLst/>
            <a:gdLst>
              <a:gd name="T0" fmla="*/ 20901260 w 8819515"/>
              <a:gd name="T1" fmla="*/ 0 h 68579"/>
              <a:gd name="T2" fmla="*/ 152805 w 8819515"/>
              <a:gd name="T3" fmla="*/ 0 h 68579"/>
              <a:gd name="T4" fmla="*/ 0 w 8819515"/>
              <a:gd name="T5" fmla="*/ 67633 h 68579"/>
              <a:gd name="T6" fmla="*/ 20901260 w 8819515"/>
              <a:gd name="T7" fmla="*/ 67633 h 68579"/>
              <a:gd name="T8" fmla="*/ 20901260 w 8819515"/>
              <a:gd name="T9" fmla="*/ 0 h 68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9515"/>
              <a:gd name="T16" fmla="*/ 0 h 68579"/>
              <a:gd name="T17" fmla="*/ 8819515 w 8819515"/>
              <a:gd name="T18" fmla="*/ 68579 h 68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9515" h="68579">
                <a:moveTo>
                  <a:pt x="8819387" y="0"/>
                </a:moveTo>
                <a:lnTo>
                  <a:pt x="64477" y="0"/>
                </a:lnTo>
                <a:lnTo>
                  <a:pt x="0" y="68580"/>
                </a:lnTo>
                <a:lnTo>
                  <a:pt x="8819387" y="68580"/>
                </a:lnTo>
                <a:lnTo>
                  <a:pt x="8819387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 sz="1350"/>
          </a:p>
        </p:txBody>
      </p:sp>
      <p:sp>
        <p:nvSpPr>
          <p:cNvPr id="41989" name="object 5"/>
          <p:cNvSpPr>
            <a:spLocks/>
          </p:cNvSpPr>
          <p:nvPr/>
        </p:nvSpPr>
        <p:spPr bwMode="auto">
          <a:xfrm>
            <a:off x="8527257" y="536972"/>
            <a:ext cx="616744" cy="51197"/>
          </a:xfrm>
          <a:custGeom>
            <a:avLst/>
            <a:gdLst>
              <a:gd name="T0" fmla="*/ 1459654 w 617220"/>
              <a:gd name="T1" fmla="*/ 0 h 68579"/>
              <a:gd name="T2" fmla="*/ 171795 w 617220"/>
              <a:gd name="T3" fmla="*/ 0 h 68579"/>
              <a:gd name="T4" fmla="*/ 0 w 617220"/>
              <a:gd name="T5" fmla="*/ 67633 h 68579"/>
              <a:gd name="T6" fmla="*/ 1459654 w 617220"/>
              <a:gd name="T7" fmla="*/ 67633 h 68579"/>
              <a:gd name="T8" fmla="*/ 1459654 w 617220"/>
              <a:gd name="T9" fmla="*/ 0 h 68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220"/>
              <a:gd name="T16" fmla="*/ 0 h 68579"/>
              <a:gd name="T17" fmla="*/ 617220 w 617220"/>
              <a:gd name="T18" fmla="*/ 68579 h 68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220" h="68579">
                <a:moveTo>
                  <a:pt x="617219" y="0"/>
                </a:moveTo>
                <a:lnTo>
                  <a:pt x="72644" y="0"/>
                </a:lnTo>
                <a:lnTo>
                  <a:pt x="0" y="68580"/>
                </a:lnTo>
                <a:lnTo>
                  <a:pt x="617219" y="68580"/>
                </a:lnTo>
                <a:lnTo>
                  <a:pt x="617219" y="0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 sz="1350"/>
          </a:p>
        </p:txBody>
      </p:sp>
      <p:sp>
        <p:nvSpPr>
          <p:cNvPr id="41990" name="object 6"/>
          <p:cNvSpPr>
            <a:spLocks noChangeArrowheads="1"/>
          </p:cNvSpPr>
          <p:nvPr/>
        </p:nvSpPr>
        <p:spPr bwMode="auto">
          <a:xfrm>
            <a:off x="186929" y="163116"/>
            <a:ext cx="1107281" cy="219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991" name="object 7"/>
          <p:cNvSpPr>
            <a:spLocks noChangeArrowheads="1"/>
          </p:cNvSpPr>
          <p:nvPr/>
        </p:nvSpPr>
        <p:spPr bwMode="auto">
          <a:xfrm>
            <a:off x="1421607" y="161925"/>
            <a:ext cx="1122760" cy="219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992" name="object 8"/>
          <p:cNvSpPr>
            <a:spLocks noChangeArrowheads="1"/>
          </p:cNvSpPr>
          <p:nvPr/>
        </p:nvSpPr>
        <p:spPr bwMode="auto">
          <a:xfrm>
            <a:off x="2650331" y="165498"/>
            <a:ext cx="1106091" cy="2166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06" y="675085"/>
            <a:ext cx="2219325" cy="1155605"/>
          </a:xfrm>
          <a:prstGeom prst="rect">
            <a:avLst/>
          </a:prstGeom>
        </p:spPr>
        <p:txBody>
          <a:bodyPr lIns="0" tIns="54769" rIns="0" bIns="0">
            <a:spAutoFit/>
          </a:bodyPr>
          <a:lstStyle/>
          <a:p>
            <a:pPr marL="266700" indent="-257175">
              <a:spcBef>
                <a:spcPts val="431"/>
              </a:spcBef>
              <a:buFont typeface="Wingdings"/>
              <a:buChar char=""/>
              <a:tabLst>
                <a:tab pos="266224" algn="l"/>
                <a:tab pos="266700" algn="l"/>
              </a:tabLst>
              <a:defRPr/>
            </a:pPr>
            <a:r>
              <a:rPr sz="1350" b="1" spc="-4" dirty="0">
                <a:latin typeface="Malgun Gothic"/>
                <a:cs typeface="Malgun Gothic"/>
              </a:rPr>
              <a:t>선도사업</a:t>
            </a:r>
            <a:r>
              <a:rPr sz="1350" b="1" spc="-11" dirty="0">
                <a:latin typeface="Malgun Gothic"/>
                <a:cs typeface="Malgun Gothic"/>
              </a:rPr>
              <a:t> </a:t>
            </a:r>
            <a:r>
              <a:rPr sz="1350" b="1" spc="-4" dirty="0">
                <a:latin typeface="Malgun Gothic"/>
                <a:cs typeface="Malgun Gothic"/>
              </a:rPr>
              <a:t>개요</a:t>
            </a:r>
            <a:endParaRPr sz="1350">
              <a:latin typeface="Malgun Gothic"/>
              <a:cs typeface="Malgun Gothic"/>
            </a:endParaRPr>
          </a:p>
          <a:p>
            <a:pPr marL="483870" lvl="1" indent="-131445">
              <a:spcBef>
                <a:spcPts val="315"/>
              </a:spcBef>
              <a:buFont typeface="Arial"/>
              <a:buChar char="•"/>
              <a:tabLst>
                <a:tab pos="483870" algn="l"/>
              </a:tabLst>
              <a:defRPr/>
            </a:pPr>
            <a:r>
              <a:rPr sz="1200" spc="-4" dirty="0">
                <a:solidFill>
                  <a:srgbClr val="C00000"/>
                </a:solidFill>
                <a:latin typeface="Malgun Gothic"/>
                <a:cs typeface="Malgun Gothic"/>
              </a:rPr>
              <a:t>서비스 구성</a:t>
            </a:r>
            <a:endParaRPr sz="1200">
              <a:latin typeface="Malgun Gothic"/>
              <a:cs typeface="Malgun Gothic"/>
            </a:endParaRPr>
          </a:p>
          <a:p>
            <a:pPr marL="687229" lvl="2" indent="-120491">
              <a:spcBef>
                <a:spcPts val="289"/>
              </a:spcBef>
              <a:buSzPct val="93750"/>
              <a:buFont typeface="Wingdings"/>
              <a:buChar char=""/>
              <a:tabLst>
                <a:tab pos="687705" algn="l"/>
              </a:tabLst>
              <a:defRPr/>
            </a:pPr>
            <a:r>
              <a:rPr sz="1200" spc="-4" dirty="0">
                <a:solidFill>
                  <a:srgbClr val="375F92"/>
                </a:solidFill>
                <a:latin typeface="Malgun Gothic"/>
                <a:cs typeface="Malgun Gothic"/>
              </a:rPr>
              <a:t>재정지원사업</a:t>
            </a:r>
            <a:endParaRPr sz="1200">
              <a:latin typeface="Malgun Gothic"/>
              <a:cs typeface="Malgun Gothic"/>
            </a:endParaRPr>
          </a:p>
          <a:p>
            <a:pPr marL="687229" lvl="2" indent="-120491">
              <a:spcBef>
                <a:spcPts val="288"/>
              </a:spcBef>
              <a:buSzPct val="93750"/>
              <a:buFont typeface="Wingdings"/>
              <a:buChar char=""/>
              <a:tabLst>
                <a:tab pos="687705" algn="l"/>
              </a:tabLst>
              <a:defRPr/>
            </a:pPr>
            <a:r>
              <a:rPr sz="1200" spc="-4" dirty="0">
                <a:solidFill>
                  <a:srgbClr val="375F92"/>
                </a:solidFill>
                <a:latin typeface="Malgun Gothic"/>
                <a:cs typeface="Malgun Gothic"/>
              </a:rPr>
              <a:t>연계사업</a:t>
            </a:r>
            <a:endParaRPr sz="1200">
              <a:latin typeface="Malgun Gothic"/>
              <a:cs typeface="Malgun Gothic"/>
            </a:endParaRPr>
          </a:p>
          <a:p>
            <a:pPr marL="687229" lvl="2" indent="-120491">
              <a:spcBef>
                <a:spcPts val="285"/>
              </a:spcBef>
              <a:buSzPct val="93750"/>
              <a:buFont typeface="Wingdings"/>
              <a:buChar char=""/>
              <a:tabLst>
                <a:tab pos="687705" algn="l"/>
              </a:tabLst>
              <a:defRPr/>
            </a:pPr>
            <a:r>
              <a:rPr sz="1200" spc="-8" dirty="0">
                <a:solidFill>
                  <a:srgbClr val="375F92"/>
                </a:solidFill>
                <a:latin typeface="Malgun Gothic"/>
                <a:cs typeface="Malgun Gothic"/>
              </a:rPr>
              <a:t>자체재원</a:t>
            </a:r>
            <a:r>
              <a:rPr sz="1200" spc="-41" dirty="0">
                <a:solidFill>
                  <a:srgbClr val="375F92"/>
                </a:solidFill>
                <a:latin typeface="Malgun Gothic"/>
                <a:cs typeface="Malgun Gothic"/>
              </a:rPr>
              <a:t> </a:t>
            </a:r>
            <a:r>
              <a:rPr sz="1200" spc="-8" dirty="0">
                <a:solidFill>
                  <a:srgbClr val="375F92"/>
                </a:solidFill>
                <a:latin typeface="Malgun Gothic"/>
                <a:cs typeface="Malgun Gothic"/>
              </a:rPr>
              <a:t>사업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1994" name="object 10"/>
          <p:cNvSpPr>
            <a:spLocks noChangeArrowheads="1"/>
          </p:cNvSpPr>
          <p:nvPr/>
        </p:nvSpPr>
        <p:spPr bwMode="auto">
          <a:xfrm>
            <a:off x="4069557" y="107157"/>
            <a:ext cx="5074444" cy="503634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366" y="4810126"/>
            <a:ext cx="4252913" cy="14811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dirty="0">
                <a:solidFill>
                  <a:srgbClr val="7E7E7E"/>
                </a:solidFill>
                <a:latin typeface="Malgun Gothic"/>
                <a:cs typeface="Malgun Gothic"/>
              </a:rPr>
              <a:t>※ </a:t>
            </a:r>
            <a:r>
              <a:rPr sz="900" spc="-4" dirty="0">
                <a:solidFill>
                  <a:srgbClr val="7E7E7E"/>
                </a:solidFill>
                <a:latin typeface="Malgun Gothic"/>
                <a:cs typeface="Malgun Gothic"/>
              </a:rPr>
              <a:t>보건복지부(2019.1). 지역사회 통합 돌봄 선도사업</a:t>
            </a:r>
            <a:r>
              <a:rPr sz="900" spc="26" dirty="0">
                <a:solidFill>
                  <a:srgbClr val="7E7E7E"/>
                </a:solidFill>
                <a:latin typeface="Malgun Gothic"/>
                <a:cs typeface="Malgun Gothic"/>
              </a:rPr>
              <a:t> </a:t>
            </a:r>
            <a:r>
              <a:rPr sz="900" spc="-4" dirty="0">
                <a:solidFill>
                  <a:srgbClr val="7E7E7E"/>
                </a:solidFill>
                <a:latin typeface="Malgun Gothic"/>
                <a:cs typeface="Malgun Gothic"/>
              </a:rPr>
              <a:t>추진계획</a:t>
            </a:r>
            <a:endParaRPr sz="900">
              <a:latin typeface="Malgun Gothic"/>
              <a:cs typeface="Malgun Gothic"/>
            </a:endParaRPr>
          </a:p>
        </p:txBody>
      </p:sp>
      <p:sp>
        <p:nvSpPr>
          <p:cNvPr id="41996" name="object 12"/>
          <p:cNvSpPr txBox="1">
            <a:spLocks noChangeArrowheads="1"/>
          </p:cNvSpPr>
          <p:nvPr/>
        </p:nvSpPr>
        <p:spPr bwMode="auto">
          <a:xfrm>
            <a:off x="8896350" y="4947048"/>
            <a:ext cx="18216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lnSpc>
                <a:spcPts val="1500"/>
              </a:lnSpc>
              <a:spcBef>
                <a:spcPct val="0"/>
              </a:spcBef>
              <a:buNone/>
            </a:pPr>
            <a:fld id="{790169F7-E341-4F11-A17B-81F8A6EB2CC8}" type="slidenum">
              <a:rPr lang="ko-KR" altLang="ko-KR" sz="135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lnSpc>
                  <a:spcPts val="1500"/>
                </a:lnSpc>
                <a:spcBef>
                  <a:spcPct val="0"/>
                </a:spcBef>
                <a:buNone/>
              </a:pPr>
              <a:t>14</a:t>
            </a:fld>
            <a:endParaRPr lang="ko-KR" altLang="ko-KR" sz="135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92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3598"/>
            <a:ext cx="4961401" cy="25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33843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ko-KR" altLang="en-US" sz="2400" b="1" dirty="0" smtClean="0"/>
              <a:t>지역사회 </a:t>
            </a:r>
            <a:r>
              <a:rPr lang="ko-KR" altLang="en-US" sz="2400" b="1" dirty="0" err="1" smtClean="0"/>
              <a:t>통합돌봄사업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커뮤니티케어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의 방향</a:t>
            </a:r>
            <a:endParaRPr lang="en-US" altLang="ko-KR" sz="2400" b="1" dirty="0" smtClean="0"/>
          </a:p>
          <a:p>
            <a:pPr marL="457200" indent="-457200">
              <a:buAutoNum type="arabicPeriod"/>
            </a:pPr>
            <a:endParaRPr lang="en-US" altLang="ko-KR" sz="2400" b="1" dirty="0" smtClean="0"/>
          </a:p>
          <a:p>
            <a:pPr marL="457200" indent="-457200">
              <a:buAutoNum type="arabicPeriod"/>
            </a:pPr>
            <a:r>
              <a:rPr lang="ko-KR" altLang="en-US" sz="2400" b="1" dirty="0" smtClean="0"/>
              <a:t>기타 정부행정기관의 시범사업들</a:t>
            </a:r>
            <a:endParaRPr lang="en-US" altLang="ko-KR" sz="2400" b="1" dirty="0" smtClean="0"/>
          </a:p>
          <a:p>
            <a:pPr marL="457200" indent="-457200">
              <a:buAutoNum type="arabicPeriod"/>
            </a:pPr>
            <a:endParaRPr lang="en-US" altLang="ko-KR" sz="2400" b="1" dirty="0" smtClean="0"/>
          </a:p>
          <a:p>
            <a:pPr marL="457200" indent="-457200">
              <a:buAutoNum type="arabicPeriod"/>
            </a:pPr>
            <a:r>
              <a:rPr lang="ko-KR" altLang="en-US" sz="2400" b="1" dirty="0"/>
              <a:t>지역사회 </a:t>
            </a:r>
            <a:r>
              <a:rPr lang="ko-KR" altLang="en-US" sz="2400" b="1" dirty="0" err="1"/>
              <a:t>통합돌봄사업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커뮤니티케어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과 공공보건의료기관과의 관계</a:t>
            </a:r>
            <a:endParaRPr lang="en-US" altLang="ko-KR" sz="2400" b="1" dirty="0" smtClean="0"/>
          </a:p>
          <a:p>
            <a:pPr marL="457200" indent="-457200">
              <a:buAutoNum type="arabicPeriod"/>
            </a:pPr>
            <a:endParaRPr lang="en-US" altLang="ko-KR" sz="2400" b="1" dirty="0"/>
          </a:p>
          <a:p>
            <a:pPr marL="457200" indent="-4572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44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/>
          </p:cNvPr>
          <p:cNvSpPr txBox="1"/>
          <p:nvPr/>
        </p:nvSpPr>
        <p:spPr>
          <a:xfrm>
            <a:off x="656565" y="1788663"/>
            <a:ext cx="7506834" cy="1384995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857250" indent="-857250" algn="ctr">
              <a:buAutoNum type="arabicPeriod"/>
              <a:defRPr/>
            </a:pPr>
            <a:r>
              <a:rPr lang="ko-KR" altLang="en-US" sz="3000" spc="-225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지역사회 </a:t>
            </a:r>
            <a:r>
              <a:rPr lang="ko-KR" altLang="en-US" sz="3000" spc="-225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통합돌봄</a:t>
            </a:r>
            <a:r>
              <a:rPr lang="ko-KR" altLang="en-US" sz="3000" spc="-225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 사업</a:t>
            </a:r>
            <a:endParaRPr lang="en-US" altLang="ko-KR" sz="3000" spc="-225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sz="3000" spc="-225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000" spc="-225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커뮤니티케어</a:t>
            </a:r>
            <a:r>
              <a:rPr lang="en-US" altLang="ko-KR" sz="3000" spc="-225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3000" spc="-225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rPr>
              <a:t>의 방향</a:t>
            </a:r>
          </a:p>
          <a:p>
            <a:pPr marL="857250" indent="-857250" algn="ctr">
              <a:defRPr/>
            </a:pPr>
            <a:endParaRPr lang="ko-KR" altLang="en-US" sz="3000" spc="-225" dirty="0">
              <a:ln>
                <a:solidFill>
                  <a:schemeClr val="accent1">
                    <a:alpha val="0"/>
                  </a:schemeClr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03798"/>
            <a:ext cx="78962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75333" y="789553"/>
            <a:ext cx="7575376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b="1" spc="-38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고령화</a:t>
            </a:r>
            <a:r>
              <a:rPr lang="ko-KR" altLang="en-US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급속한 진전   </a:t>
            </a:r>
            <a:r>
              <a:rPr lang="ko-KR" altLang="en-US" dirty="0"/>
              <a:t>☞  </a:t>
            </a:r>
            <a:r>
              <a:rPr lang="ko-KR" altLang="en-US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돌봄 문제의 보편화</a:t>
            </a:r>
            <a:r>
              <a:rPr lang="ko-KR" altLang="en-US" dirty="0"/>
              <a:t> </a:t>
            </a:r>
          </a:p>
        </p:txBody>
      </p:sp>
      <p:grpSp>
        <p:nvGrpSpPr>
          <p:cNvPr id="27654" name="그룹 9"/>
          <p:cNvGrpSpPr>
            <a:grpSpLocks/>
          </p:cNvGrpSpPr>
          <p:nvPr/>
        </p:nvGrpSpPr>
        <p:grpSpPr bwMode="auto">
          <a:xfrm>
            <a:off x="551260" y="1343026"/>
            <a:ext cx="5927624" cy="355482"/>
            <a:chOff x="4291232" y="1869133"/>
            <a:chExt cx="5928176" cy="473646"/>
          </a:xfrm>
        </p:grpSpPr>
        <p:sp>
          <p:nvSpPr>
            <p:cNvPr id="24" name="TextBox 23"/>
            <p:cNvSpPr txBox="1"/>
            <p:nvPr/>
          </p:nvSpPr>
          <p:spPr>
            <a:xfrm>
              <a:off x="4761572" y="1869133"/>
              <a:ext cx="5457836" cy="4736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ko-KR" sz="1425" b="1" spc="-38" dirty="0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2017.8</a:t>
              </a:r>
              <a:r>
                <a:rPr lang="ko-KR" altLang="en-US" sz="1425" b="1" spc="-38" dirty="0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월 고령사회 진입</a:t>
              </a:r>
              <a:r>
                <a:rPr lang="en-US" altLang="ko-KR" sz="1425" b="1" spc="-38" dirty="0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(14%), 2026</a:t>
              </a:r>
              <a:r>
                <a:rPr lang="ko-KR" altLang="en-US" sz="1425" b="1" spc="-38" dirty="0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년 </a:t>
              </a:r>
              <a:r>
                <a:rPr lang="ko-KR" altLang="en-US" sz="1425" b="1" spc="-38" dirty="0" err="1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초고령사회</a:t>
              </a:r>
              <a:r>
                <a:rPr lang="ko-KR" altLang="en-US" sz="1425" b="1" spc="-38" dirty="0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 진입 예상</a:t>
              </a:r>
              <a:r>
                <a:rPr lang="en-US" altLang="ko-KR" sz="1425" b="1" spc="-38" dirty="0">
                  <a:solidFill>
                    <a:srgbClr val="002060"/>
                  </a:solidFill>
                  <a:latin typeface="HY그래픽" panose="02030600000101010101" pitchFamily="18" charset="-127"/>
                  <a:ea typeface="HY그래픽" panose="02030600000101010101" pitchFamily="18" charset="-127"/>
                </a:rPr>
                <a:t>(20%)</a:t>
              </a:r>
              <a:endParaRPr lang="ko-KR" altLang="en-US" sz="1425" b="1" spc="-38" dirty="0">
                <a:solidFill>
                  <a:srgbClr val="002060"/>
                </a:solidFill>
                <a:latin typeface="HY그래픽" panose="02030600000101010101" pitchFamily="18" charset="-127"/>
                <a:ea typeface="HY그래픽" panose="02030600000101010101" pitchFamily="18" charset="-127"/>
              </a:endParaRPr>
            </a:p>
          </p:txBody>
        </p:sp>
        <p:pic>
          <p:nvPicPr>
            <p:cNvPr id="27661" name="그림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232" y="1909872"/>
              <a:ext cx="406620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5" name="AutoShape 2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656" name="AutoShape 4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4671" y="167452"/>
            <a:ext cx="688015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왜 지금 </a:t>
            </a:r>
            <a:r>
              <a:rPr lang="ko-KR" altLang="en-US" sz="2100" kern="0" spc="-113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커뮤니티케어</a:t>
            </a: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 인가</a:t>
            </a:r>
            <a:endParaRPr lang="ko-KR" altLang="en-US" sz="210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13641" y="1713260"/>
            <a:ext cx="6071021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350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</a:t>
            </a:r>
            <a:r>
              <a:rPr lang="ko-KR" altLang="en-US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주요 돌봄 수요층인 노인</a:t>
            </a:r>
            <a:r>
              <a:rPr lang="en-US" altLang="ko-KR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장애인 인구가 </a:t>
            </a:r>
            <a:r>
              <a:rPr lang="en-US" altLang="ko-KR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876</a:t>
            </a:r>
            <a:r>
              <a:rPr lang="ko-KR" altLang="en-US" sz="1350" b="1" spc="-3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만명</a:t>
            </a:r>
            <a:r>
              <a:rPr lang="en-US" altLang="ko-KR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(17</a:t>
            </a:r>
            <a:r>
              <a:rPr lang="ko-KR" altLang="en-US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년</a:t>
            </a:r>
            <a:r>
              <a:rPr lang="en-US" altLang="ko-KR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</a:t>
            </a:r>
            <a:r>
              <a:rPr lang="ko-KR" altLang="en-US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으로 전체 인구의 </a:t>
            </a:r>
            <a:r>
              <a:rPr lang="en-US" altLang="ko-KR" sz="135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17%</a:t>
            </a:r>
            <a:endParaRPr lang="ko-KR" altLang="en-US" sz="1350" b="1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pic>
        <p:nvPicPr>
          <p:cNvPr id="27659" name="_x163172064" descr="EMB000021500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39998" r="34622" b="24409"/>
          <a:stretch>
            <a:fillRect/>
          </a:stretch>
        </p:blipFill>
        <p:spPr bwMode="auto">
          <a:xfrm>
            <a:off x="1021556" y="2139554"/>
            <a:ext cx="7544991" cy="24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1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88AFC9B0-00F3-4A4A-9396-F2CAC65631AA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5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28678" name="AutoShape 2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8679" name="AutoShape 4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4671" y="167452"/>
            <a:ext cx="688015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왜 지금 </a:t>
            </a:r>
            <a:r>
              <a:rPr lang="ko-KR" altLang="en-US" sz="2100" kern="0" spc="-113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커뮤니티케어</a:t>
            </a: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 인가</a:t>
            </a:r>
            <a:endParaRPr lang="ko-KR" altLang="en-US" sz="210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28681" name="그룹 9"/>
          <p:cNvGrpSpPr>
            <a:grpSpLocks/>
          </p:cNvGrpSpPr>
          <p:nvPr/>
        </p:nvGrpSpPr>
        <p:grpSpPr bwMode="auto">
          <a:xfrm>
            <a:off x="471488" y="1329931"/>
            <a:ext cx="8818960" cy="319446"/>
            <a:chOff x="4410288" y="2176864"/>
            <a:chExt cx="6288945" cy="425494"/>
          </a:xfrm>
        </p:grpSpPr>
        <p:sp>
          <p:nvSpPr>
            <p:cNvPr id="15" name="TextBox 14"/>
            <p:cNvSpPr txBox="1"/>
            <p:nvPr/>
          </p:nvSpPr>
          <p:spPr>
            <a:xfrm>
              <a:off x="4724438" y="2176864"/>
              <a:ext cx="5974795" cy="425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ko-KR" altLang="en-US" sz="1230" b="1" spc="-38" dirty="0">
                  <a:solidFill>
                    <a:srgbClr val="002060"/>
                  </a:solidFill>
                  <a:latin typeface="+mj-ea"/>
                  <a:ea typeface="+mj-ea"/>
                </a:rPr>
                <a:t>국민들은 본인의 욕구에 맞는 다양한 서비스가 생활공간을 중심으로 통합 제공되길 원함</a:t>
              </a:r>
              <a:endParaRPr lang="en-US" altLang="ko-KR" sz="1230" b="1" spc="-38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  <p:pic>
          <p:nvPicPr>
            <p:cNvPr id="28691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288" y="2185742"/>
              <a:ext cx="319079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직사각형 36"/>
          <p:cNvSpPr/>
          <p:nvPr/>
        </p:nvSpPr>
        <p:spPr>
          <a:xfrm>
            <a:off x="551260" y="4299347"/>
            <a:ext cx="8536781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655" indent="-287655" algn="just">
              <a:lnSpc>
                <a:spcPct val="150000"/>
              </a:lnSpc>
              <a:defRPr/>
            </a:pPr>
            <a:r>
              <a:rPr lang="ko-KR" altLang="en-US" sz="1500" kern="0" dirty="0">
                <a:solidFill>
                  <a:srgbClr val="00206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500" b="1" kern="0" dirty="0">
                <a:solidFill>
                  <a:srgbClr val="002060"/>
                </a:solidFill>
                <a:latin typeface="KaiTi" panose="02010609060101010101" pitchFamily="49" charset="-122"/>
                <a:ea typeface="KoPub돋움체 Medium" panose="00000600000000000000" pitchFamily="2" charset="-127"/>
              </a:rPr>
              <a:t>⇒ </a:t>
            </a:r>
            <a:r>
              <a:rPr lang="ko-KR" altLang="en-US" sz="1500" b="1" kern="0" dirty="0">
                <a:latin typeface="+mj-ea"/>
                <a:ea typeface="+mj-ea"/>
              </a:rPr>
              <a:t>그럼에도 불구하고 충분한 서비스</a:t>
            </a:r>
            <a:r>
              <a:rPr lang="en-US" altLang="ko-KR" sz="1500" b="1" kern="0" dirty="0">
                <a:latin typeface="+mj-ea"/>
                <a:ea typeface="+mj-ea"/>
              </a:rPr>
              <a:t>, </a:t>
            </a:r>
            <a:r>
              <a:rPr lang="ko-KR" altLang="en-US" sz="1500" b="1" kern="0" dirty="0">
                <a:latin typeface="+mj-ea"/>
                <a:ea typeface="+mj-ea"/>
              </a:rPr>
              <a:t>서비스간 연계 부족으로 인해 </a:t>
            </a:r>
            <a:endParaRPr lang="en-US" altLang="ko-KR" sz="1500" b="1" kern="0" dirty="0">
              <a:latin typeface="+mj-ea"/>
              <a:ea typeface="+mj-ea"/>
            </a:endParaRPr>
          </a:p>
        </p:txBody>
      </p:sp>
      <p:sp>
        <p:nvSpPr>
          <p:cNvPr id="28683" name="Rectangle 2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59656" y="4570810"/>
            <a:ext cx="8535591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655" indent="-287655" algn="just">
              <a:lnSpc>
                <a:spcPct val="150000"/>
              </a:lnSpc>
              <a:defRPr/>
            </a:pPr>
            <a:r>
              <a:rPr lang="ko-KR" altLang="en-US" sz="1500" b="1" kern="0" dirty="0">
                <a:latin typeface="+mj-ea"/>
              </a:rPr>
              <a:t>시설</a:t>
            </a:r>
            <a:r>
              <a:rPr lang="en-US" altLang="ko-KR" sz="1500" b="1" kern="0" dirty="0">
                <a:latin typeface="+mj-ea"/>
              </a:rPr>
              <a:t>, </a:t>
            </a:r>
            <a:r>
              <a:rPr lang="ko-KR" altLang="en-US" sz="1500" b="1" kern="0" dirty="0">
                <a:latin typeface="+mj-ea"/>
              </a:rPr>
              <a:t>병원 등으로 삶의 터전을 이동</a:t>
            </a:r>
            <a:endParaRPr lang="en-US" altLang="ko-KR" sz="1500" b="1" kern="0" dirty="0">
              <a:latin typeface="+mj-ea"/>
              <a:ea typeface="+mj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04761" y="1631234"/>
            <a:ext cx="868134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노인의 절반 이상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(57.6%)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은 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“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거동이 불편해도 살던 곳에서 여생 마치고 싶다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”(</a:t>
            </a:r>
            <a:r>
              <a:rPr lang="en-US" altLang="ko-KR" sz="1200" dirty="0"/>
              <a:t>’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17, 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노인실태조사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</a:t>
            </a:r>
            <a:endParaRPr lang="ko-KR" altLang="en-US" sz="1125" b="1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02789" y="1892089"/>
            <a:ext cx="833467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시설 거주 장애인의 약 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57%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가  시설 밖에서 거주 및 생활희망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”(</a:t>
            </a:r>
            <a:r>
              <a:rPr lang="en-US" altLang="ko-KR" sz="1200" dirty="0"/>
              <a:t>’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12, 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국가인권위원회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</a:t>
            </a:r>
            <a:endParaRPr lang="ko-KR" altLang="en-US" sz="1125" b="1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75333" y="789553"/>
            <a:ext cx="8573131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b="1" spc="-3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돌봄서비스</a:t>
            </a:r>
            <a:r>
              <a:rPr lang="ko-KR" altLang="en-US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확대와  더불어</a:t>
            </a:r>
            <a:r>
              <a:rPr lang="en-US" altLang="ko-KR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 </a:t>
            </a:r>
            <a:r>
              <a:rPr lang="ko-KR" altLang="en-US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이를  어떻게  제공할  것인가   </a:t>
            </a:r>
            <a:r>
              <a:rPr lang="ko-KR" altLang="en-US" dirty="0"/>
              <a:t> </a:t>
            </a:r>
          </a:p>
        </p:txBody>
      </p:sp>
      <p:pic>
        <p:nvPicPr>
          <p:cNvPr id="28688" name="_x160124128" descr="EMB0000100805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9" y="2356247"/>
            <a:ext cx="3892154" cy="18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_x160124208" descr="EMB0000100805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57" y="2330054"/>
            <a:ext cx="3879056" cy="18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3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CA376AD0-870E-4963-BC95-B8FA64EA6368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6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29702" name="그룹 9"/>
          <p:cNvGrpSpPr>
            <a:grpSpLocks/>
          </p:cNvGrpSpPr>
          <p:nvPr/>
        </p:nvGrpSpPr>
        <p:grpSpPr bwMode="auto">
          <a:xfrm>
            <a:off x="327422" y="3044427"/>
            <a:ext cx="6961584" cy="424732"/>
            <a:chOff x="4366233" y="2028456"/>
            <a:chExt cx="5560649" cy="565208"/>
          </a:xfrm>
        </p:grpSpPr>
        <p:sp>
          <p:nvSpPr>
            <p:cNvPr id="24" name="TextBox 23"/>
            <p:cNvSpPr txBox="1"/>
            <p:nvPr/>
          </p:nvSpPr>
          <p:spPr>
            <a:xfrm>
              <a:off x="4768517" y="2028456"/>
              <a:ext cx="5158365" cy="565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보건과 복지의 통합 </a:t>
              </a:r>
              <a:r>
                <a:rPr lang="en-US" altLang="ko-KR" spc="-38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pc="-38" dirty="0" err="1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케어</a:t>
              </a:r>
              <a:r>
                <a:rPr lang="en-US" altLang="ko-KR" spc="-38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ko-KR" altLang="en-US" spc="-38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9720" name="그림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33" y="2092910"/>
              <a:ext cx="319079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AutoShape 2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9704" name="AutoShape 4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4671" y="167452"/>
            <a:ext cx="688015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왜 지금 </a:t>
            </a:r>
            <a:r>
              <a:rPr lang="ko-KR" altLang="en-US" sz="2100" kern="0" spc="-113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커뮤니티케어</a:t>
            </a: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 인가</a:t>
            </a:r>
            <a:endParaRPr lang="ko-KR" altLang="en-US" sz="210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29706" name="그룹 9"/>
          <p:cNvGrpSpPr>
            <a:grpSpLocks/>
          </p:cNvGrpSpPr>
          <p:nvPr/>
        </p:nvGrpSpPr>
        <p:grpSpPr bwMode="auto">
          <a:xfrm>
            <a:off x="338138" y="1078706"/>
            <a:ext cx="8564166" cy="757130"/>
            <a:chOff x="4366233" y="1999515"/>
            <a:chExt cx="6451933" cy="1010362"/>
          </a:xfrm>
        </p:grpSpPr>
        <p:sp>
          <p:nvSpPr>
            <p:cNvPr id="12" name="TextBox 11"/>
            <p:cNvSpPr txBox="1"/>
            <p:nvPr/>
          </p:nvSpPr>
          <p:spPr>
            <a:xfrm>
              <a:off x="4752829" y="1999515"/>
              <a:ext cx="6065337" cy="1010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돌봄  관련 서비스의 확대</a:t>
              </a:r>
              <a:r>
                <a:rPr lang="en-US" altLang="ko-KR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 </a:t>
              </a: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다양화 요구</a:t>
              </a:r>
              <a:endParaRPr lang="ko-KR" altLang="en-US" b="1" spc="-38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20000"/>
                </a:lnSpc>
                <a:defRPr/>
              </a:pPr>
              <a:endParaRPr lang="ko-KR" altLang="en-US" b="1" spc="-38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9718" name="그림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33" y="2092910"/>
              <a:ext cx="319079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7" name="그룹 9"/>
          <p:cNvGrpSpPr>
            <a:grpSpLocks/>
          </p:cNvGrpSpPr>
          <p:nvPr/>
        </p:nvGrpSpPr>
        <p:grpSpPr bwMode="auto">
          <a:xfrm>
            <a:off x="345281" y="3960017"/>
            <a:ext cx="6968729" cy="424732"/>
            <a:chOff x="4366233" y="2019781"/>
            <a:chExt cx="5567290" cy="565208"/>
          </a:xfrm>
        </p:grpSpPr>
        <p:sp>
          <p:nvSpPr>
            <p:cNvPr id="15" name="TextBox 14"/>
            <p:cNvSpPr txBox="1"/>
            <p:nvPr/>
          </p:nvSpPr>
          <p:spPr>
            <a:xfrm>
              <a:off x="4775243" y="2019781"/>
              <a:ext cx="5158280" cy="565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재가</a:t>
              </a:r>
              <a:r>
                <a:rPr lang="en-US" altLang="ko-KR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 </a:t>
              </a: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지역사회 중심 </a:t>
              </a:r>
              <a:endParaRPr lang="en-US" altLang="ko-KR" spc="-38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9716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33" y="2092910"/>
              <a:ext cx="319079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직사각형 30"/>
          <p:cNvSpPr/>
          <p:nvPr/>
        </p:nvSpPr>
        <p:spPr>
          <a:xfrm>
            <a:off x="677303" y="3388939"/>
            <a:ext cx="7636275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복지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(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생활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 –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요양 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–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보건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(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예방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 –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의료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(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재활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치료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의  원활한 연계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45329" y="4306959"/>
            <a:ext cx="7636275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당사자의 삶의 질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선택권 제고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81366" y="2392564"/>
            <a:ext cx="794306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장애인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, 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정신분야  등  개별 프로그램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단위  접근으로는  한계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71486" y="1420345"/>
            <a:ext cx="794306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예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)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아동 심리상담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, 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장애인  주치의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,  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거동 </a:t>
            </a:r>
            <a:r>
              <a:rPr lang="ko-KR" altLang="en-US" sz="1500" b="1" spc="-3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불편자</a:t>
            </a:r>
            <a:r>
              <a:rPr lang="ko-KR" altLang="en-US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 이동서비스  등  </a:t>
            </a:r>
            <a:r>
              <a:rPr lang="en-US" altLang="ko-KR" sz="15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endParaRPr lang="ko-KR" altLang="en-US" sz="1500" b="1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grpSp>
        <p:nvGrpSpPr>
          <p:cNvPr id="29712" name="그룹 9"/>
          <p:cNvGrpSpPr>
            <a:grpSpLocks/>
          </p:cNvGrpSpPr>
          <p:nvPr/>
        </p:nvGrpSpPr>
        <p:grpSpPr bwMode="auto">
          <a:xfrm>
            <a:off x="328613" y="2030016"/>
            <a:ext cx="8582025" cy="424732"/>
            <a:chOff x="4366233" y="1964003"/>
            <a:chExt cx="6465311" cy="566886"/>
          </a:xfrm>
        </p:grpSpPr>
        <p:sp>
          <p:nvSpPr>
            <p:cNvPr id="21" name="TextBox 20"/>
            <p:cNvSpPr txBox="1"/>
            <p:nvPr/>
          </p:nvSpPr>
          <p:spPr>
            <a:xfrm>
              <a:off x="4766279" y="1964003"/>
              <a:ext cx="6065265" cy="566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분절적  예산사업  단위가  아니라  포괄적 접근 </a:t>
              </a:r>
              <a:r>
                <a:rPr lang="ko-KR" altLang="en-US" b="1" spc="-38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b="1" spc="-38" dirty="0">
                  <a:solidFill>
                    <a:srgbClr val="00206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필요</a:t>
              </a:r>
              <a:endParaRPr lang="ko-KR" altLang="en-US" b="1" spc="-38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29714" name="그림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33" y="2092910"/>
              <a:ext cx="319079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302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82883A8B-EE7E-4785-A483-91134585D41E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7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30726" name="AutoShape 2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0727" name="AutoShape 4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4671" y="167452"/>
            <a:ext cx="688015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왜 지금 </a:t>
            </a:r>
            <a:r>
              <a:rPr lang="ko-KR" altLang="en-US" sz="2100" kern="0" spc="-113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커뮤니티케어</a:t>
            </a: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 인가</a:t>
            </a:r>
            <a:endParaRPr lang="ko-KR" altLang="en-US" sz="210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30729" name="그룹 9"/>
          <p:cNvGrpSpPr>
            <a:grpSpLocks/>
          </p:cNvGrpSpPr>
          <p:nvPr/>
        </p:nvGrpSpPr>
        <p:grpSpPr bwMode="auto">
          <a:xfrm>
            <a:off x="552450" y="1341835"/>
            <a:ext cx="7358063" cy="369332"/>
            <a:chOff x="4410288" y="2117439"/>
            <a:chExt cx="5523235" cy="492717"/>
          </a:xfrm>
        </p:grpSpPr>
        <p:sp>
          <p:nvSpPr>
            <p:cNvPr id="13" name="TextBox 12"/>
            <p:cNvSpPr txBox="1"/>
            <p:nvPr/>
          </p:nvSpPr>
          <p:spPr>
            <a:xfrm>
              <a:off x="4774929" y="2117439"/>
              <a:ext cx="5158594" cy="492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ko-KR" altLang="en-US" sz="1500" b="1" spc="-38" dirty="0">
                  <a:solidFill>
                    <a:srgbClr val="002060"/>
                  </a:solidFill>
                  <a:latin typeface="+mj-ea"/>
                  <a:ea typeface="+mj-ea"/>
                </a:rPr>
                <a:t>고령화 등에 따라 급증하는 사회보험 지출 </a:t>
              </a:r>
              <a:endParaRPr lang="en-US" altLang="ko-KR" sz="1500" b="1" spc="-38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  <p:pic>
          <p:nvPicPr>
            <p:cNvPr id="30741" name="그림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288" y="2185742"/>
              <a:ext cx="319079" cy="40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직사각형 14"/>
          <p:cNvSpPr/>
          <p:nvPr/>
        </p:nvSpPr>
        <p:spPr>
          <a:xfrm>
            <a:off x="818668" y="1671200"/>
            <a:ext cx="82631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- 2016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년 건강보험 노인 진료비는 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25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조 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187</a:t>
            </a:r>
            <a:r>
              <a:rPr lang="ko-KR" altLang="en-US" sz="1125" b="1" spc="-3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억원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(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건강보험 </a:t>
            </a:r>
            <a:r>
              <a:rPr lang="ko-KR" altLang="en-US" sz="1125" b="1" spc="-3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급여비의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38.7%), 2010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년의 약 </a:t>
            </a:r>
            <a:r>
              <a:rPr lang="en-US" altLang="ko-KR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2</a:t>
            </a:r>
            <a:r>
              <a:rPr lang="ko-KR" altLang="en-US" sz="1125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배 수준</a:t>
            </a:r>
            <a:r>
              <a:rPr lang="ko-KR" altLang="en-US" sz="12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  </a:t>
            </a:r>
            <a:r>
              <a:rPr lang="en-US" altLang="ko-KR" sz="1200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endParaRPr lang="ko-KR" altLang="en-US" sz="1200" b="1" spc="-38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1"/>
              </a:gradFill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pic>
        <p:nvPicPr>
          <p:cNvPr id="30731" name="_x163173184" descr="EMB0000215003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37491" r="32631" b="13493"/>
          <a:stretch>
            <a:fillRect/>
          </a:stretch>
        </p:blipFill>
        <p:spPr bwMode="auto">
          <a:xfrm>
            <a:off x="4922044" y="2366963"/>
            <a:ext cx="3744516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5"/>
          <p:cNvSpPr>
            <a:spLocks noChangeArrowheads="1"/>
          </p:cNvSpPr>
          <p:nvPr/>
        </p:nvSpPr>
        <p:spPr bwMode="auto">
          <a:xfrm>
            <a:off x="6019465" y="2190921"/>
            <a:ext cx="20069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1" lang="ko-KR" altLang="ko-KR" sz="450">
                <a:solidFill>
                  <a:srgbClr val="000000"/>
                </a:solidFill>
                <a:latin typeface="Arial" panose="020B0604020202020204" pitchFamily="34" charset="0"/>
                <a:ea typeface="휴먼명조" pitchFamily="2" charset="-127"/>
              </a:rPr>
              <a:t> </a:t>
            </a:r>
            <a:endParaRPr kumimoji="1" lang="ko-KR" altLang="ko-KR" sz="135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33" name="Rectangle 8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0734" name="_x163173024" descr="EMB0000215003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t="30057" r="22296" b="14386"/>
          <a:stretch>
            <a:fillRect/>
          </a:stretch>
        </p:blipFill>
        <p:spPr bwMode="auto">
          <a:xfrm>
            <a:off x="1031081" y="2363392"/>
            <a:ext cx="3782616" cy="19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직사각형 16"/>
          <p:cNvSpPr>
            <a:spLocks noChangeArrowheads="1"/>
          </p:cNvSpPr>
          <p:nvPr/>
        </p:nvSpPr>
        <p:spPr bwMode="auto">
          <a:xfrm>
            <a:off x="2078832" y="2106216"/>
            <a:ext cx="12923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05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&lt;</a:t>
            </a:r>
            <a:r>
              <a:rPr lang="ko-KR" altLang="en-US" sz="105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노인진료비 추계</a:t>
            </a:r>
            <a:r>
              <a:rPr lang="en-US" altLang="ko-KR" sz="105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&gt;</a:t>
            </a:r>
            <a:endParaRPr lang="ko-KR" altLang="en-US" sz="10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0736" name="직사각형 27"/>
          <p:cNvSpPr>
            <a:spLocks noChangeArrowheads="1"/>
          </p:cNvSpPr>
          <p:nvPr/>
        </p:nvSpPr>
        <p:spPr bwMode="auto">
          <a:xfrm>
            <a:off x="5543551" y="2121694"/>
            <a:ext cx="172675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05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&lt;</a:t>
            </a:r>
            <a:r>
              <a:rPr lang="ko-KR" altLang="en-US" sz="105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장기요양보험 지출추계</a:t>
            </a:r>
            <a:r>
              <a:rPr lang="en-US" altLang="ko-KR" sz="105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 &gt;</a:t>
            </a:r>
            <a:endParaRPr lang="ko-KR" altLang="en-US" sz="10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0737" name="직사각형 18"/>
          <p:cNvSpPr>
            <a:spLocks noChangeArrowheads="1"/>
          </p:cNvSpPr>
          <p:nvPr/>
        </p:nvSpPr>
        <p:spPr bwMode="auto">
          <a:xfrm>
            <a:off x="7596188" y="4343400"/>
            <a:ext cx="10703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9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(</a:t>
            </a:r>
            <a:r>
              <a:rPr lang="ko-KR" altLang="en-US" sz="9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단위 </a:t>
            </a:r>
            <a:r>
              <a:rPr lang="en-US" altLang="ko-KR" sz="9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:</a:t>
            </a:r>
            <a:r>
              <a:rPr lang="ko-KR" altLang="en-US" sz="9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억원</a:t>
            </a:r>
            <a:r>
              <a:rPr lang="en-US" altLang="ko-KR" sz="9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)</a:t>
            </a:r>
            <a:endParaRPr lang="ko-KR" altLang="en-US" sz="90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60823" y="4449366"/>
            <a:ext cx="853559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655" indent="-287655" algn="just">
              <a:lnSpc>
                <a:spcPct val="150000"/>
              </a:lnSpc>
              <a:defRPr/>
            </a:pPr>
            <a:r>
              <a:rPr lang="ko-KR" altLang="en-US" sz="1500" kern="0" dirty="0">
                <a:solidFill>
                  <a:srgbClr val="00206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500" b="1" kern="0" dirty="0">
                <a:solidFill>
                  <a:srgbClr val="002060"/>
                </a:solidFill>
                <a:latin typeface="KaiTi" panose="02010609060101010101" pitchFamily="49" charset="-122"/>
                <a:ea typeface="KoPub돋움체 Medium" panose="00000600000000000000" pitchFamily="2" charset="-127"/>
              </a:rPr>
              <a:t>⇒ </a:t>
            </a:r>
            <a:r>
              <a:rPr lang="ko-KR" altLang="en-US" sz="1500" b="1" kern="0" dirty="0">
                <a:latin typeface="+mj-ea"/>
                <a:ea typeface="+mj-ea"/>
              </a:rPr>
              <a:t>의료적 필요도가 낮은 소위 </a:t>
            </a:r>
            <a:r>
              <a:rPr lang="en-US" altLang="ko-KR" sz="1500" b="1" kern="0" dirty="0">
                <a:latin typeface="+mj-ea"/>
                <a:ea typeface="+mj-ea"/>
              </a:rPr>
              <a:t>‘</a:t>
            </a:r>
            <a:r>
              <a:rPr lang="ko-KR" altLang="en-US" sz="1500" b="1" kern="0" dirty="0">
                <a:latin typeface="+mj-ea"/>
                <a:ea typeface="+mj-ea"/>
              </a:rPr>
              <a:t>사회적 입원</a:t>
            </a:r>
            <a:r>
              <a:rPr lang="en-US" altLang="ko-KR" sz="1500" b="1" kern="0" dirty="0">
                <a:latin typeface="+mj-ea"/>
                <a:ea typeface="+mj-ea"/>
              </a:rPr>
              <a:t>’</a:t>
            </a:r>
            <a:r>
              <a:rPr lang="ko-KR" altLang="en-US" sz="1500" b="1" kern="0" dirty="0">
                <a:latin typeface="+mj-ea"/>
                <a:ea typeface="+mj-ea"/>
              </a:rPr>
              <a:t>의 문제 </a:t>
            </a:r>
            <a:endParaRPr lang="en-US" altLang="ko-KR" sz="1500" b="1" kern="0" dirty="0"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5333" y="789553"/>
            <a:ext cx="8573131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b="1" spc="-3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1"/>
                </a:gra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사회보장제도의 지속 가능성 우려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928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번호 개체 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75BD73C8-004C-4A7B-9EBF-BEC8F040EFCE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8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31750" name="AutoShape 2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751" name="AutoShape 4" descr="Image result for 대한의원"/>
          <p:cNvSpPr>
            <a:spLocks noChangeAspect="1" noChangeArrowheads="1"/>
          </p:cNvSpPr>
          <p:nvPr/>
        </p:nvSpPr>
        <p:spPr bwMode="auto">
          <a:xfrm>
            <a:off x="76200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4671" y="167452"/>
            <a:ext cx="688015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만들고자 하는 </a:t>
            </a:r>
            <a:r>
              <a:rPr lang="ko-KR" altLang="en-US" sz="2100" kern="0" spc="-113" dirty="0" err="1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커뮤니티케어의</a:t>
            </a:r>
            <a:r>
              <a:rPr lang="ko-KR" altLang="en-US" sz="210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ea typeface="HY헤드라인M" panose="02030600000101010101" pitchFamily="18" charset="-127"/>
                <a:cs typeface="Arial" panose="020B0604020202020204" pitchFamily="34" charset="0"/>
              </a:rPr>
              <a:t> 모습</a:t>
            </a:r>
            <a:endParaRPr lang="ko-KR" altLang="en-US" sz="210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9675"/>
            <a:ext cx="8735616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직사각형 82"/>
          <p:cNvSpPr/>
          <p:nvPr/>
        </p:nvSpPr>
        <p:spPr>
          <a:xfrm>
            <a:off x="141685" y="725092"/>
            <a:ext cx="7574756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b="1" spc="-38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[2]  </a:t>
            </a:r>
            <a:r>
              <a:rPr lang="ko-KR" altLang="en-US" b="1" spc="-38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추진방향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28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350">
              <a:solidFill>
                <a:schemeClr val="tx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8303" y="167454"/>
            <a:ext cx="7560687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97744">
              <a:spcAft>
                <a:spcPts val="450"/>
              </a:spcAft>
              <a:buSzPct val="100000"/>
              <a:defRPr/>
            </a:pP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검토과제 </a:t>
            </a:r>
            <a:r>
              <a:rPr lang="en-US" altLang="ko-KR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950" kern="0" spc="-113" dirty="0">
                <a:gradFill>
                  <a:gsLst>
                    <a:gs pos="100000">
                      <a:srgbClr val="0070C0"/>
                    </a:gs>
                    <a:gs pos="0">
                      <a:srgbClr val="1F497D">
                        <a:lumMod val="75000"/>
                      </a:srgbClr>
                    </a:gs>
                  </a:gsLst>
                  <a:lin ang="5400000" scaled="0"/>
                </a:gradFill>
                <a:latin typeface="+mj-lt"/>
                <a:ea typeface="HY헤드라인M" panose="02030600000101010101" pitchFamily="18" charset="-127"/>
                <a:cs typeface="Arial" panose="020B0604020202020204" pitchFamily="34" charset="0"/>
              </a:rPr>
              <a:t>돌봄 안전 등 사회서비스 확충</a:t>
            </a:r>
            <a:endParaRPr lang="ko-KR" altLang="en-US" sz="1950" kern="0" spc="-113" dirty="0">
              <a:gradFill>
                <a:gsLst>
                  <a:gs pos="100000">
                    <a:srgbClr val="0070C0"/>
                  </a:gs>
                  <a:gs pos="0">
                    <a:srgbClr val="1F497D">
                      <a:lumMod val="75000"/>
                    </a:srgbClr>
                  </a:gs>
                </a:gsLst>
                <a:lin ang="5400000" scaled="0"/>
              </a:gradFill>
              <a:latin typeface="HY그래픽" panose="02030600000101010101" pitchFamily="18" charset="-127"/>
              <a:ea typeface="HY그래픽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모서리가 둥근 직사각형 8">
            <a:extLst/>
          </p:cNvPr>
          <p:cNvSpPr/>
          <p:nvPr/>
        </p:nvSpPr>
        <p:spPr>
          <a:xfrm>
            <a:off x="426244" y="892969"/>
            <a:ext cx="4069556" cy="3423047"/>
          </a:xfrm>
          <a:prstGeom prst="roundRect">
            <a:avLst>
              <a:gd name="adj" fmla="val 2348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grpSp>
        <p:nvGrpSpPr>
          <p:cNvPr id="32774" name="그룹 25"/>
          <p:cNvGrpSpPr>
            <a:grpSpLocks/>
          </p:cNvGrpSpPr>
          <p:nvPr/>
        </p:nvGrpSpPr>
        <p:grpSpPr bwMode="auto">
          <a:xfrm>
            <a:off x="578644" y="970361"/>
            <a:ext cx="3620691" cy="300082"/>
            <a:chOff x="548391" y="2368531"/>
            <a:chExt cx="2727888" cy="399508"/>
          </a:xfrm>
        </p:grpSpPr>
        <p:sp>
          <p:nvSpPr>
            <p:cNvPr id="27" name="사각형: 둥근 모서리 147">
              <a:extLst/>
            </p:cNvPr>
            <p:cNvSpPr/>
            <p:nvPr/>
          </p:nvSpPr>
          <p:spPr>
            <a:xfrm>
              <a:off x="548391" y="2400233"/>
              <a:ext cx="2727888" cy="329705"/>
            </a:xfrm>
            <a:prstGeom prst="roundRect">
              <a:avLst>
                <a:gd name="adj" fmla="val 50000"/>
              </a:avLst>
            </a:prstGeom>
            <a:solidFill>
              <a:srgbClr val="15A3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28" name="직사각형 27">
              <a:extLst/>
            </p:cNvPr>
            <p:cNvSpPr/>
            <p:nvPr/>
          </p:nvSpPr>
          <p:spPr>
            <a:xfrm>
              <a:off x="1032381" y="2368531"/>
              <a:ext cx="1759903" cy="3995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12">
                <a:defRPr/>
              </a:pP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장기요양보험의 </a:t>
              </a:r>
              <a:r>
                <a:rPr lang="ko-KR" altLang="en-US" sz="1350" b="1" dirty="0" err="1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보장성</a:t>
              </a: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강화</a:t>
              </a:r>
            </a:p>
          </p:txBody>
        </p:sp>
      </p:grpSp>
      <p:sp>
        <p:nvSpPr>
          <p:cNvPr id="75" name="타원 74"/>
          <p:cNvSpPr/>
          <p:nvPr/>
        </p:nvSpPr>
        <p:spPr>
          <a:xfrm>
            <a:off x="644129" y="2020491"/>
            <a:ext cx="561975" cy="561975"/>
          </a:xfrm>
          <a:prstGeom prst="ellipse">
            <a:avLst/>
          </a:prstGeom>
          <a:solidFill>
            <a:srgbClr val="23952E">
              <a:alpha val="66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 b="1">
              <a:gradFill>
                <a:gsLst>
                  <a:gs pos="73750">
                    <a:prstClr val="white"/>
                  </a:gs>
                  <a:gs pos="61667">
                    <a:prstClr val="white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22762" y="2109309"/>
            <a:ext cx="586829" cy="380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975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8.0%</a:t>
            </a:r>
          </a:p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90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(2017)</a:t>
            </a:r>
          </a:p>
        </p:txBody>
      </p:sp>
      <p:grpSp>
        <p:nvGrpSpPr>
          <p:cNvPr id="32777" name="그룹 76"/>
          <p:cNvGrpSpPr>
            <a:grpSpLocks/>
          </p:cNvGrpSpPr>
          <p:nvPr/>
        </p:nvGrpSpPr>
        <p:grpSpPr bwMode="auto">
          <a:xfrm>
            <a:off x="501254" y="1333502"/>
            <a:ext cx="3009417" cy="450251"/>
            <a:chOff x="4912305" y="1427068"/>
            <a:chExt cx="4012379" cy="599780"/>
          </a:xfrm>
        </p:grpSpPr>
        <p:sp>
          <p:nvSpPr>
            <p:cNvPr id="78" name="직사각형 77">
              <a:extLst/>
            </p:cNvPr>
            <p:cNvSpPr/>
            <p:nvPr/>
          </p:nvSpPr>
          <p:spPr>
            <a:xfrm>
              <a:off x="5040886" y="1427068"/>
              <a:ext cx="3883798" cy="599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>재가서비스 중심</a:t>
              </a:r>
              <a:r>
                <a:rPr lang="en-US" altLang="ko-KR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>, </a:t>
              </a:r>
              <a:r>
                <a:rPr lang="ko-KR" altLang="en-US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>노인장기요양 </a:t>
              </a:r>
              <a:r>
                <a:rPr lang="ko-KR" altLang="en-US" sz="1163" b="1" dirty="0" err="1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>수급자를</a:t>
              </a:r>
              <a:r>
                <a:rPr lang="ko-KR" altLang="en-US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> </a:t>
              </a:r>
              <a:r>
                <a:rPr lang="en-US" altLang="ko-KR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/>
              </a:r>
              <a:br>
                <a:rPr lang="en-US" altLang="ko-KR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</a:br>
              <a:r>
                <a:rPr lang="ko-KR" altLang="en-US" sz="1163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/>
                </a:rPr>
                <a:t>선진국 수준으로 확대</a:t>
              </a:r>
              <a:endParaRPr lang="en-US" altLang="ko-KR" sz="1163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/>
              </a:endParaRPr>
            </a:p>
          </p:txBody>
        </p:sp>
        <p:grpSp>
          <p:nvGrpSpPr>
            <p:cNvPr id="4" name="그룹 82">
              <a:extLst/>
            </p:cNvPr>
            <p:cNvGrpSpPr/>
            <p:nvPr/>
          </p:nvGrpSpPr>
          <p:grpSpPr>
            <a:xfrm>
              <a:off x="4912305" y="1538207"/>
              <a:ext cx="95732" cy="138767"/>
              <a:chOff x="7135391" y="3108945"/>
              <a:chExt cx="115836" cy="167908"/>
            </a:xfrm>
            <a:solidFill>
              <a:srgbClr val="11827D"/>
            </a:solidFill>
          </p:grpSpPr>
          <p:sp>
            <p:nvSpPr>
              <p:cNvPr id="80" name="모서리가 둥근 직사각형 83">
                <a:extLst/>
              </p:cNvPr>
              <p:cNvSpPr/>
              <p:nvPr/>
            </p:nvSpPr>
            <p:spPr>
              <a:xfrm>
                <a:off x="7135391" y="3108945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모서리가 둥근 직사각형 84">
                <a:extLst/>
              </p:cNvPr>
              <p:cNvSpPr/>
              <p:nvPr/>
            </p:nvSpPr>
            <p:spPr>
              <a:xfrm>
                <a:off x="7188821" y="3161855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모서리가 둥근 직사각형 76">
                <a:extLst/>
              </p:cNvPr>
              <p:cNvSpPr/>
              <p:nvPr/>
            </p:nvSpPr>
            <p:spPr>
              <a:xfrm>
                <a:off x="7135391" y="3214448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3" name="타원 82"/>
          <p:cNvSpPr/>
          <p:nvPr/>
        </p:nvSpPr>
        <p:spPr>
          <a:xfrm>
            <a:off x="1810941" y="1921669"/>
            <a:ext cx="758428" cy="759619"/>
          </a:xfrm>
          <a:prstGeom prst="ellipse">
            <a:avLst/>
          </a:prstGeom>
          <a:solidFill>
            <a:srgbClr val="23952E">
              <a:alpha val="66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 b="1">
              <a:gradFill>
                <a:gsLst>
                  <a:gs pos="73750">
                    <a:prstClr val="white"/>
                  </a:gs>
                  <a:gs pos="61667">
                    <a:prstClr val="white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786481" y="2105470"/>
            <a:ext cx="79278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105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9.6%</a:t>
            </a:r>
          </a:p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105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(2022)</a:t>
            </a:r>
          </a:p>
        </p:txBody>
      </p:sp>
      <p:sp>
        <p:nvSpPr>
          <p:cNvPr id="85" name="타원 84"/>
          <p:cNvSpPr/>
          <p:nvPr/>
        </p:nvSpPr>
        <p:spPr>
          <a:xfrm>
            <a:off x="3113485" y="1771650"/>
            <a:ext cx="1040606" cy="963216"/>
          </a:xfrm>
          <a:prstGeom prst="ellipse">
            <a:avLst/>
          </a:prstGeom>
          <a:solidFill>
            <a:srgbClr val="23952E">
              <a:alpha val="66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00" b="1">
              <a:gradFill>
                <a:gsLst>
                  <a:gs pos="73750">
                    <a:prstClr val="white"/>
                  </a:gs>
                  <a:gs pos="61667">
                    <a:prstClr val="white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3097171" y="1883108"/>
            <a:ext cx="1086859" cy="565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105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OECD</a:t>
            </a:r>
          </a:p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225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ko-KR" altLang="en-US" sz="90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선진국 수준</a:t>
            </a:r>
            <a:endParaRPr lang="en-US" altLang="ko-KR" sz="900" b="1" dirty="0">
              <a:gradFill>
                <a:gsLst>
                  <a:gs pos="90833">
                    <a:schemeClr val="bg1"/>
                  </a:gs>
                  <a:gs pos="96667">
                    <a:schemeClr val="bg1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defTabSz="514312">
              <a:buClr>
                <a:srgbClr val="2BAFAC"/>
              </a:buClr>
              <a:buSzPct val="120000"/>
              <a:defRPr/>
            </a:pPr>
            <a:r>
              <a:rPr lang="en-US" altLang="ko-KR" sz="90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90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재가서비스 중심</a:t>
            </a:r>
            <a:r>
              <a:rPr lang="en-US" altLang="ko-KR" sz="900" b="1" dirty="0">
                <a:gradFill>
                  <a:gsLst>
                    <a:gs pos="90833">
                      <a:schemeClr val="bg1"/>
                    </a:gs>
                    <a:gs pos="96667">
                      <a:schemeClr val="bg1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87" name="Freeform 7">
            <a:extLst/>
          </p:cNvPr>
          <p:cNvSpPr>
            <a:spLocks/>
          </p:cNvSpPr>
          <p:nvPr/>
        </p:nvSpPr>
        <p:spPr bwMode="auto">
          <a:xfrm rot="746693">
            <a:off x="1365648" y="2113360"/>
            <a:ext cx="339328" cy="311944"/>
          </a:xfrm>
          <a:custGeom>
            <a:avLst/>
            <a:gdLst>
              <a:gd name="T0" fmla="*/ 613 w 841"/>
              <a:gd name="T1" fmla="*/ 0 h 484"/>
              <a:gd name="T2" fmla="*/ 841 w 841"/>
              <a:gd name="T3" fmla="*/ 150 h 484"/>
              <a:gd name="T4" fmla="*/ 604 w 841"/>
              <a:gd name="T5" fmla="*/ 332 h 484"/>
              <a:gd name="T6" fmla="*/ 648 w 841"/>
              <a:gd name="T7" fmla="*/ 225 h 484"/>
              <a:gd name="T8" fmla="*/ 618 w 841"/>
              <a:gd name="T9" fmla="*/ 217 h 484"/>
              <a:gd name="T10" fmla="*/ 585 w 841"/>
              <a:gd name="T11" fmla="*/ 210 h 484"/>
              <a:gd name="T12" fmla="*/ 546 w 841"/>
              <a:gd name="T13" fmla="*/ 204 h 484"/>
              <a:gd name="T14" fmla="*/ 504 w 841"/>
              <a:gd name="T15" fmla="*/ 203 h 484"/>
              <a:gd name="T16" fmla="*/ 457 w 841"/>
              <a:gd name="T17" fmla="*/ 204 h 484"/>
              <a:gd name="T18" fmla="*/ 408 w 841"/>
              <a:gd name="T19" fmla="*/ 211 h 484"/>
              <a:gd name="T20" fmla="*/ 356 w 841"/>
              <a:gd name="T21" fmla="*/ 224 h 484"/>
              <a:gd name="T22" fmla="*/ 300 w 841"/>
              <a:gd name="T23" fmla="*/ 245 h 484"/>
              <a:gd name="T24" fmla="*/ 244 w 841"/>
              <a:gd name="T25" fmla="*/ 273 h 484"/>
              <a:gd name="T26" fmla="*/ 185 w 841"/>
              <a:gd name="T27" fmla="*/ 309 h 484"/>
              <a:gd name="T28" fmla="*/ 124 w 841"/>
              <a:gd name="T29" fmla="*/ 356 h 484"/>
              <a:gd name="T30" fmla="*/ 63 w 841"/>
              <a:gd name="T31" fmla="*/ 414 h 484"/>
              <a:gd name="T32" fmla="*/ 0 w 841"/>
              <a:gd name="T33" fmla="*/ 484 h 484"/>
              <a:gd name="T34" fmla="*/ 2 w 841"/>
              <a:gd name="T35" fmla="*/ 481 h 484"/>
              <a:gd name="T36" fmla="*/ 7 w 841"/>
              <a:gd name="T37" fmla="*/ 470 h 484"/>
              <a:gd name="T38" fmla="*/ 14 w 841"/>
              <a:gd name="T39" fmla="*/ 454 h 484"/>
              <a:gd name="T40" fmla="*/ 26 w 841"/>
              <a:gd name="T41" fmla="*/ 433 h 484"/>
              <a:gd name="T42" fmla="*/ 42 w 841"/>
              <a:gd name="T43" fmla="*/ 409 h 484"/>
              <a:gd name="T44" fmla="*/ 61 w 841"/>
              <a:gd name="T45" fmla="*/ 379 h 484"/>
              <a:gd name="T46" fmla="*/ 84 w 841"/>
              <a:gd name="T47" fmla="*/ 348 h 484"/>
              <a:gd name="T48" fmla="*/ 112 w 841"/>
              <a:gd name="T49" fmla="*/ 316 h 484"/>
              <a:gd name="T50" fmla="*/ 143 w 841"/>
              <a:gd name="T51" fmla="*/ 281 h 484"/>
              <a:gd name="T52" fmla="*/ 178 w 841"/>
              <a:gd name="T53" fmla="*/ 248 h 484"/>
              <a:gd name="T54" fmla="*/ 220 w 841"/>
              <a:gd name="T55" fmla="*/ 215 h 484"/>
              <a:gd name="T56" fmla="*/ 265 w 841"/>
              <a:gd name="T57" fmla="*/ 185 h 484"/>
              <a:gd name="T58" fmla="*/ 316 w 841"/>
              <a:gd name="T59" fmla="*/ 155 h 484"/>
              <a:gd name="T60" fmla="*/ 370 w 841"/>
              <a:gd name="T61" fmla="*/ 131 h 484"/>
              <a:gd name="T62" fmla="*/ 431 w 841"/>
              <a:gd name="T63" fmla="*/ 110 h 484"/>
              <a:gd name="T64" fmla="*/ 497 w 841"/>
              <a:gd name="T65" fmla="*/ 93 h 484"/>
              <a:gd name="T66" fmla="*/ 569 w 841"/>
              <a:gd name="T67" fmla="*/ 82 h 484"/>
              <a:gd name="T68" fmla="*/ 646 w 841"/>
              <a:gd name="T69" fmla="*/ 79 h 484"/>
              <a:gd name="T70" fmla="*/ 613 w 841"/>
              <a:gd name="T71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1" h="484">
                <a:moveTo>
                  <a:pt x="613" y="0"/>
                </a:moveTo>
                <a:lnTo>
                  <a:pt x="841" y="150"/>
                </a:lnTo>
                <a:lnTo>
                  <a:pt x="604" y="332"/>
                </a:lnTo>
                <a:lnTo>
                  <a:pt x="648" y="225"/>
                </a:lnTo>
                <a:lnTo>
                  <a:pt x="618" y="217"/>
                </a:lnTo>
                <a:lnTo>
                  <a:pt x="585" y="210"/>
                </a:lnTo>
                <a:lnTo>
                  <a:pt x="546" y="204"/>
                </a:lnTo>
                <a:lnTo>
                  <a:pt x="504" y="203"/>
                </a:lnTo>
                <a:lnTo>
                  <a:pt x="457" y="204"/>
                </a:lnTo>
                <a:lnTo>
                  <a:pt x="408" y="211"/>
                </a:lnTo>
                <a:lnTo>
                  <a:pt x="356" y="224"/>
                </a:lnTo>
                <a:lnTo>
                  <a:pt x="300" y="245"/>
                </a:lnTo>
                <a:lnTo>
                  <a:pt x="244" y="273"/>
                </a:lnTo>
                <a:lnTo>
                  <a:pt x="185" y="309"/>
                </a:lnTo>
                <a:lnTo>
                  <a:pt x="124" y="356"/>
                </a:lnTo>
                <a:lnTo>
                  <a:pt x="63" y="414"/>
                </a:lnTo>
                <a:lnTo>
                  <a:pt x="0" y="484"/>
                </a:lnTo>
                <a:lnTo>
                  <a:pt x="2" y="481"/>
                </a:lnTo>
                <a:lnTo>
                  <a:pt x="7" y="470"/>
                </a:lnTo>
                <a:lnTo>
                  <a:pt x="14" y="454"/>
                </a:lnTo>
                <a:lnTo>
                  <a:pt x="26" y="433"/>
                </a:lnTo>
                <a:lnTo>
                  <a:pt x="42" y="409"/>
                </a:lnTo>
                <a:lnTo>
                  <a:pt x="61" y="379"/>
                </a:lnTo>
                <a:lnTo>
                  <a:pt x="84" y="348"/>
                </a:lnTo>
                <a:lnTo>
                  <a:pt x="112" y="316"/>
                </a:lnTo>
                <a:lnTo>
                  <a:pt x="143" y="281"/>
                </a:lnTo>
                <a:lnTo>
                  <a:pt x="178" y="248"/>
                </a:lnTo>
                <a:lnTo>
                  <a:pt x="220" y="215"/>
                </a:lnTo>
                <a:lnTo>
                  <a:pt x="265" y="185"/>
                </a:lnTo>
                <a:lnTo>
                  <a:pt x="316" y="155"/>
                </a:lnTo>
                <a:lnTo>
                  <a:pt x="370" y="131"/>
                </a:lnTo>
                <a:lnTo>
                  <a:pt x="431" y="110"/>
                </a:lnTo>
                <a:lnTo>
                  <a:pt x="497" y="93"/>
                </a:lnTo>
                <a:lnTo>
                  <a:pt x="569" y="82"/>
                </a:lnTo>
                <a:lnTo>
                  <a:pt x="646" y="79"/>
                </a:lnTo>
                <a:lnTo>
                  <a:pt x="613" y="0"/>
                </a:lnTo>
                <a:close/>
              </a:path>
            </a:pathLst>
          </a:custGeom>
          <a:solidFill>
            <a:srgbClr val="6FDBD8"/>
          </a:solidFill>
          <a:ln w="15875">
            <a:noFill/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>
              <a:defRPr/>
            </a:pPr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8" name="Freeform 7">
            <a:extLst/>
          </p:cNvPr>
          <p:cNvSpPr>
            <a:spLocks/>
          </p:cNvSpPr>
          <p:nvPr/>
        </p:nvSpPr>
        <p:spPr bwMode="auto">
          <a:xfrm rot="746693">
            <a:off x="2656285" y="2060973"/>
            <a:ext cx="381000" cy="305990"/>
          </a:xfrm>
          <a:custGeom>
            <a:avLst/>
            <a:gdLst>
              <a:gd name="T0" fmla="*/ 613 w 841"/>
              <a:gd name="T1" fmla="*/ 0 h 484"/>
              <a:gd name="T2" fmla="*/ 841 w 841"/>
              <a:gd name="T3" fmla="*/ 150 h 484"/>
              <a:gd name="T4" fmla="*/ 604 w 841"/>
              <a:gd name="T5" fmla="*/ 332 h 484"/>
              <a:gd name="T6" fmla="*/ 648 w 841"/>
              <a:gd name="T7" fmla="*/ 225 h 484"/>
              <a:gd name="T8" fmla="*/ 618 w 841"/>
              <a:gd name="T9" fmla="*/ 217 h 484"/>
              <a:gd name="T10" fmla="*/ 585 w 841"/>
              <a:gd name="T11" fmla="*/ 210 h 484"/>
              <a:gd name="T12" fmla="*/ 546 w 841"/>
              <a:gd name="T13" fmla="*/ 204 h 484"/>
              <a:gd name="T14" fmla="*/ 504 w 841"/>
              <a:gd name="T15" fmla="*/ 203 h 484"/>
              <a:gd name="T16" fmla="*/ 457 w 841"/>
              <a:gd name="T17" fmla="*/ 204 h 484"/>
              <a:gd name="T18" fmla="*/ 408 w 841"/>
              <a:gd name="T19" fmla="*/ 211 h 484"/>
              <a:gd name="T20" fmla="*/ 356 w 841"/>
              <a:gd name="T21" fmla="*/ 224 h 484"/>
              <a:gd name="T22" fmla="*/ 300 w 841"/>
              <a:gd name="T23" fmla="*/ 245 h 484"/>
              <a:gd name="T24" fmla="*/ 244 w 841"/>
              <a:gd name="T25" fmla="*/ 273 h 484"/>
              <a:gd name="T26" fmla="*/ 185 w 841"/>
              <a:gd name="T27" fmla="*/ 309 h 484"/>
              <a:gd name="T28" fmla="*/ 124 w 841"/>
              <a:gd name="T29" fmla="*/ 356 h 484"/>
              <a:gd name="T30" fmla="*/ 63 w 841"/>
              <a:gd name="T31" fmla="*/ 414 h 484"/>
              <a:gd name="T32" fmla="*/ 0 w 841"/>
              <a:gd name="T33" fmla="*/ 484 h 484"/>
              <a:gd name="T34" fmla="*/ 2 w 841"/>
              <a:gd name="T35" fmla="*/ 481 h 484"/>
              <a:gd name="T36" fmla="*/ 7 w 841"/>
              <a:gd name="T37" fmla="*/ 470 h 484"/>
              <a:gd name="T38" fmla="*/ 14 w 841"/>
              <a:gd name="T39" fmla="*/ 454 h 484"/>
              <a:gd name="T40" fmla="*/ 26 w 841"/>
              <a:gd name="T41" fmla="*/ 433 h 484"/>
              <a:gd name="T42" fmla="*/ 42 w 841"/>
              <a:gd name="T43" fmla="*/ 409 h 484"/>
              <a:gd name="T44" fmla="*/ 61 w 841"/>
              <a:gd name="T45" fmla="*/ 379 h 484"/>
              <a:gd name="T46" fmla="*/ 84 w 841"/>
              <a:gd name="T47" fmla="*/ 348 h 484"/>
              <a:gd name="T48" fmla="*/ 112 w 841"/>
              <a:gd name="T49" fmla="*/ 316 h 484"/>
              <a:gd name="T50" fmla="*/ 143 w 841"/>
              <a:gd name="T51" fmla="*/ 281 h 484"/>
              <a:gd name="T52" fmla="*/ 178 w 841"/>
              <a:gd name="T53" fmla="*/ 248 h 484"/>
              <a:gd name="T54" fmla="*/ 220 w 841"/>
              <a:gd name="T55" fmla="*/ 215 h 484"/>
              <a:gd name="T56" fmla="*/ 265 w 841"/>
              <a:gd name="T57" fmla="*/ 185 h 484"/>
              <a:gd name="T58" fmla="*/ 316 w 841"/>
              <a:gd name="T59" fmla="*/ 155 h 484"/>
              <a:gd name="T60" fmla="*/ 370 w 841"/>
              <a:gd name="T61" fmla="*/ 131 h 484"/>
              <a:gd name="T62" fmla="*/ 431 w 841"/>
              <a:gd name="T63" fmla="*/ 110 h 484"/>
              <a:gd name="T64" fmla="*/ 497 w 841"/>
              <a:gd name="T65" fmla="*/ 93 h 484"/>
              <a:gd name="T66" fmla="*/ 569 w 841"/>
              <a:gd name="T67" fmla="*/ 82 h 484"/>
              <a:gd name="T68" fmla="*/ 646 w 841"/>
              <a:gd name="T69" fmla="*/ 79 h 484"/>
              <a:gd name="T70" fmla="*/ 613 w 841"/>
              <a:gd name="T71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1" h="484">
                <a:moveTo>
                  <a:pt x="613" y="0"/>
                </a:moveTo>
                <a:lnTo>
                  <a:pt x="841" y="150"/>
                </a:lnTo>
                <a:lnTo>
                  <a:pt x="604" y="332"/>
                </a:lnTo>
                <a:lnTo>
                  <a:pt x="648" y="225"/>
                </a:lnTo>
                <a:lnTo>
                  <a:pt x="618" y="217"/>
                </a:lnTo>
                <a:lnTo>
                  <a:pt x="585" y="210"/>
                </a:lnTo>
                <a:lnTo>
                  <a:pt x="546" y="204"/>
                </a:lnTo>
                <a:lnTo>
                  <a:pt x="504" y="203"/>
                </a:lnTo>
                <a:lnTo>
                  <a:pt x="457" y="204"/>
                </a:lnTo>
                <a:lnTo>
                  <a:pt x="408" y="211"/>
                </a:lnTo>
                <a:lnTo>
                  <a:pt x="356" y="224"/>
                </a:lnTo>
                <a:lnTo>
                  <a:pt x="300" y="245"/>
                </a:lnTo>
                <a:lnTo>
                  <a:pt x="244" y="273"/>
                </a:lnTo>
                <a:lnTo>
                  <a:pt x="185" y="309"/>
                </a:lnTo>
                <a:lnTo>
                  <a:pt x="124" y="356"/>
                </a:lnTo>
                <a:lnTo>
                  <a:pt x="63" y="414"/>
                </a:lnTo>
                <a:lnTo>
                  <a:pt x="0" y="484"/>
                </a:lnTo>
                <a:lnTo>
                  <a:pt x="2" y="481"/>
                </a:lnTo>
                <a:lnTo>
                  <a:pt x="7" y="470"/>
                </a:lnTo>
                <a:lnTo>
                  <a:pt x="14" y="454"/>
                </a:lnTo>
                <a:lnTo>
                  <a:pt x="26" y="433"/>
                </a:lnTo>
                <a:lnTo>
                  <a:pt x="42" y="409"/>
                </a:lnTo>
                <a:lnTo>
                  <a:pt x="61" y="379"/>
                </a:lnTo>
                <a:lnTo>
                  <a:pt x="84" y="348"/>
                </a:lnTo>
                <a:lnTo>
                  <a:pt x="112" y="316"/>
                </a:lnTo>
                <a:lnTo>
                  <a:pt x="143" y="281"/>
                </a:lnTo>
                <a:lnTo>
                  <a:pt x="178" y="248"/>
                </a:lnTo>
                <a:lnTo>
                  <a:pt x="220" y="215"/>
                </a:lnTo>
                <a:lnTo>
                  <a:pt x="265" y="185"/>
                </a:lnTo>
                <a:lnTo>
                  <a:pt x="316" y="155"/>
                </a:lnTo>
                <a:lnTo>
                  <a:pt x="370" y="131"/>
                </a:lnTo>
                <a:lnTo>
                  <a:pt x="431" y="110"/>
                </a:lnTo>
                <a:lnTo>
                  <a:pt x="497" y="93"/>
                </a:lnTo>
                <a:lnTo>
                  <a:pt x="569" y="82"/>
                </a:lnTo>
                <a:lnTo>
                  <a:pt x="646" y="79"/>
                </a:lnTo>
                <a:lnTo>
                  <a:pt x="613" y="0"/>
                </a:lnTo>
                <a:close/>
              </a:path>
            </a:pathLst>
          </a:custGeom>
          <a:solidFill>
            <a:srgbClr val="6FDBD8"/>
          </a:solidFill>
          <a:ln w="15875">
            <a:noFill/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>
              <a:defRPr/>
            </a:pPr>
            <a:endParaRPr lang="ko-KR" altLang="en-US" sz="1350">
              <a:solidFill>
                <a:prstClr val="white"/>
              </a:solidFill>
            </a:endParaRPr>
          </a:p>
        </p:txBody>
      </p:sp>
      <p:grpSp>
        <p:nvGrpSpPr>
          <p:cNvPr id="32784" name="그룹 95"/>
          <p:cNvGrpSpPr>
            <a:grpSpLocks/>
          </p:cNvGrpSpPr>
          <p:nvPr/>
        </p:nvGrpSpPr>
        <p:grpSpPr bwMode="auto">
          <a:xfrm>
            <a:off x="536974" y="2917032"/>
            <a:ext cx="2935546" cy="629083"/>
            <a:chOff x="4912305" y="1429224"/>
            <a:chExt cx="3914391" cy="838648"/>
          </a:xfrm>
        </p:grpSpPr>
        <p:sp>
          <p:nvSpPr>
            <p:cNvPr id="97" name="직사각형 96">
              <a:extLst/>
            </p:cNvPr>
            <p:cNvSpPr/>
            <p:nvPr/>
          </p:nvSpPr>
          <p:spPr>
            <a:xfrm>
              <a:off x="5004387" y="1429224"/>
              <a:ext cx="3822309" cy="838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1163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단계적 추진</a:t>
              </a:r>
              <a:endParaRPr lang="en-US" altLang="ko-KR" sz="1163" b="1" dirty="0">
                <a:solidFill>
                  <a:schemeClr val="accent6">
                    <a:lumMod val="50000"/>
                  </a:schemeClr>
                </a:solidFill>
                <a:latin typeface="나눔고딕 ExtraBold"/>
                <a:ea typeface="나눔바른고딕"/>
              </a:endParaRP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endParaRPr lang="en-US" altLang="ko-KR" sz="225" b="1" dirty="0">
                <a:solidFill>
                  <a:schemeClr val="accent6">
                    <a:lumMod val="50000"/>
                  </a:schemeClr>
                </a:solidFill>
                <a:latin typeface="나눔고딕 ExtraBold"/>
                <a:ea typeface="나눔바른고딕" panose="020B0603020101020101" pitchFamily="50" charset="-127"/>
              </a:endParaRP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225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</a:t>
              </a:r>
              <a:endParaRPr lang="en-US" altLang="ko-KR" sz="225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en-US" altLang="ko-KR" sz="975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  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경증치매 노인 대상 인지지원 등급 인정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(`18~)</a:t>
              </a: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   일상생활수행능력 제한이 있는 노인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(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등급 외 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A) 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/>
                </a:rPr>
                <a:t>등  </a:t>
              </a:r>
              <a:endParaRPr lang="en-US" altLang="ko-KR" sz="900" b="1" dirty="0">
                <a:solidFill>
                  <a:schemeClr val="accent6">
                    <a:lumMod val="50000"/>
                  </a:schemeClr>
                </a:solidFill>
                <a:latin typeface="나눔고딕 ExtraBold"/>
                <a:ea typeface="나눔바른고딕"/>
              </a:endParaRPr>
            </a:p>
          </p:txBody>
        </p:sp>
        <p:grpSp>
          <p:nvGrpSpPr>
            <p:cNvPr id="7" name="그룹 82">
              <a:extLst/>
            </p:cNvPr>
            <p:cNvGrpSpPr/>
            <p:nvPr/>
          </p:nvGrpSpPr>
          <p:grpSpPr>
            <a:xfrm>
              <a:off x="4912305" y="1538207"/>
              <a:ext cx="95732" cy="138767"/>
              <a:chOff x="7135391" y="3108945"/>
              <a:chExt cx="115836" cy="167908"/>
            </a:xfrm>
            <a:solidFill>
              <a:srgbClr val="11827D"/>
            </a:solidFill>
          </p:grpSpPr>
          <p:sp>
            <p:nvSpPr>
              <p:cNvPr id="99" name="모서리가 둥근 직사각형 83">
                <a:extLst/>
              </p:cNvPr>
              <p:cNvSpPr/>
              <p:nvPr/>
            </p:nvSpPr>
            <p:spPr>
              <a:xfrm>
                <a:off x="7135391" y="3108945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모서리가 둥근 직사각형 84">
                <a:extLst/>
              </p:cNvPr>
              <p:cNvSpPr/>
              <p:nvPr/>
            </p:nvSpPr>
            <p:spPr>
              <a:xfrm>
                <a:off x="7188821" y="3161855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모서리가 둥근 직사각형 76">
                <a:extLst/>
              </p:cNvPr>
              <p:cNvSpPr/>
              <p:nvPr/>
            </p:nvSpPr>
            <p:spPr>
              <a:xfrm>
                <a:off x="7135391" y="3214448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2785" name="그룹 101"/>
          <p:cNvGrpSpPr>
            <a:grpSpLocks/>
          </p:cNvGrpSpPr>
          <p:nvPr/>
        </p:nvGrpSpPr>
        <p:grpSpPr bwMode="auto">
          <a:xfrm>
            <a:off x="509588" y="3615929"/>
            <a:ext cx="4093369" cy="652166"/>
            <a:chOff x="4912305" y="1453702"/>
            <a:chExt cx="5054124" cy="870323"/>
          </a:xfrm>
        </p:grpSpPr>
        <p:sp>
          <p:nvSpPr>
            <p:cNvPr id="103" name="직사각형 102">
              <a:extLst/>
            </p:cNvPr>
            <p:cNvSpPr/>
            <p:nvPr/>
          </p:nvSpPr>
          <p:spPr>
            <a:xfrm>
              <a:off x="5040202" y="1453702"/>
              <a:ext cx="4926227" cy="870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1163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재가생활이 가능토록  충분한  서비스 제공</a:t>
              </a:r>
              <a:endParaRPr lang="en-US" altLang="ko-KR" sz="1163" b="1" dirty="0">
                <a:solidFill>
                  <a:schemeClr val="accent6">
                    <a:lumMod val="50000"/>
                  </a:schemeClr>
                </a:solidFill>
                <a:latin typeface="나눔고딕 ExtraBold"/>
                <a:ea typeface="나눔바른고딕" panose="020B0603020101020101" pitchFamily="50" charset="-127"/>
              </a:endParaRP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endParaRPr lang="en-US" altLang="ko-KR" sz="225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300" b="1" dirty="0">
                  <a:solidFill>
                    <a:schemeClr val="accent6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en-US" altLang="ko-KR" sz="300" b="1" dirty="0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en-US" altLang="ko-KR" sz="105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 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통합재가급여 도입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(`19)</a:t>
              </a:r>
            </a:p>
            <a:p>
              <a:pPr defTabSz="514312">
                <a:buClr>
                  <a:srgbClr val="2BAFAC"/>
                </a:buClr>
                <a:buSzPct val="120000"/>
                <a:defRPr/>
              </a:pP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  신규서비스 개발 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(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이동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·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외출지원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, </a:t>
              </a:r>
              <a:r>
                <a:rPr lang="ko-KR" altLang="en-US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주거환경 개선 등</a:t>
              </a:r>
              <a:r>
                <a:rPr lang="en-US" altLang="ko-KR" sz="900" b="1" dirty="0">
                  <a:solidFill>
                    <a:schemeClr val="accent6">
                      <a:lumMod val="50000"/>
                    </a:schemeClr>
                  </a:solidFill>
                  <a:latin typeface="나눔고딕 ExtraBold"/>
                  <a:ea typeface="나눔바른고딕" panose="020B0603020101020101" pitchFamily="50" charset="-127"/>
                </a:rPr>
                <a:t>)</a:t>
              </a:r>
            </a:p>
          </p:txBody>
        </p:sp>
        <p:grpSp>
          <p:nvGrpSpPr>
            <p:cNvPr id="9" name="그룹 82">
              <a:extLst/>
            </p:cNvPr>
            <p:cNvGrpSpPr/>
            <p:nvPr/>
          </p:nvGrpSpPr>
          <p:grpSpPr>
            <a:xfrm>
              <a:off x="4912305" y="1538207"/>
              <a:ext cx="95732" cy="138767"/>
              <a:chOff x="7135391" y="3108945"/>
              <a:chExt cx="115836" cy="167908"/>
            </a:xfrm>
            <a:solidFill>
              <a:srgbClr val="11827D"/>
            </a:solidFill>
          </p:grpSpPr>
          <p:sp>
            <p:nvSpPr>
              <p:cNvPr id="105" name="모서리가 둥근 직사각형 83">
                <a:extLst/>
              </p:cNvPr>
              <p:cNvSpPr/>
              <p:nvPr/>
            </p:nvSpPr>
            <p:spPr>
              <a:xfrm>
                <a:off x="7135391" y="3108945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모서리가 둥근 직사각형 84">
                <a:extLst/>
              </p:cNvPr>
              <p:cNvSpPr/>
              <p:nvPr/>
            </p:nvSpPr>
            <p:spPr>
              <a:xfrm>
                <a:off x="7188821" y="3161855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모서리가 둥근 직사각형 76">
                <a:extLst/>
              </p:cNvPr>
              <p:cNvSpPr/>
              <p:nvPr/>
            </p:nvSpPr>
            <p:spPr>
              <a:xfrm>
                <a:off x="7135391" y="3214448"/>
                <a:ext cx="62406" cy="62405"/>
              </a:xfrm>
              <a:prstGeom prst="roundRect">
                <a:avLst>
                  <a:gd name="adj" fmla="val 223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9" name="화살표: 오른쪽 2054">
            <a:extLst/>
          </p:cNvPr>
          <p:cNvSpPr/>
          <p:nvPr/>
        </p:nvSpPr>
        <p:spPr>
          <a:xfrm>
            <a:off x="617935" y="3230166"/>
            <a:ext cx="120253" cy="809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>
              <a:defRPr/>
            </a:pP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149" name="모서리가 둥근 직사각형 8">
            <a:extLst/>
          </p:cNvPr>
          <p:cNvSpPr/>
          <p:nvPr/>
        </p:nvSpPr>
        <p:spPr>
          <a:xfrm>
            <a:off x="4681538" y="892969"/>
            <a:ext cx="4037410" cy="1669256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grpSp>
        <p:nvGrpSpPr>
          <p:cNvPr id="32788" name="그룹 150"/>
          <p:cNvGrpSpPr>
            <a:grpSpLocks/>
          </p:cNvGrpSpPr>
          <p:nvPr/>
        </p:nvGrpSpPr>
        <p:grpSpPr bwMode="auto">
          <a:xfrm>
            <a:off x="4868466" y="967980"/>
            <a:ext cx="3663553" cy="300082"/>
            <a:chOff x="524866" y="1078306"/>
            <a:chExt cx="2961682" cy="401229"/>
          </a:xfrm>
        </p:grpSpPr>
        <p:sp>
          <p:nvSpPr>
            <p:cNvPr id="152" name="사각형: 둥근 모서리 14">
              <a:extLst/>
            </p:cNvPr>
            <p:cNvSpPr/>
            <p:nvPr/>
          </p:nvSpPr>
          <p:spPr>
            <a:xfrm>
              <a:off x="524866" y="1099001"/>
              <a:ext cx="2961682" cy="327941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53" name="직사각형 152">
              <a:extLst/>
            </p:cNvPr>
            <p:cNvSpPr/>
            <p:nvPr/>
          </p:nvSpPr>
          <p:spPr>
            <a:xfrm>
              <a:off x="1130200" y="1078306"/>
              <a:ext cx="1751015" cy="401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12">
                <a:defRPr/>
              </a:pP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사회서비스의 단계적 확충</a:t>
              </a:r>
            </a:p>
          </p:txBody>
        </p:sp>
      </p:grpSp>
      <p:sp>
        <p:nvSpPr>
          <p:cNvPr id="154" name="직사각형 153">
            <a:extLst/>
          </p:cNvPr>
          <p:cNvSpPr/>
          <p:nvPr/>
        </p:nvSpPr>
        <p:spPr>
          <a:xfrm>
            <a:off x="4820071" y="1353428"/>
            <a:ext cx="3823866" cy="114845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장기요양이 커버하지 못하는 등급외자</a:t>
            </a:r>
            <a:r>
              <a:rPr lang="en-US" altLang="ko-KR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     </a:t>
            </a: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en-US" altLang="ko-KR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장애인</a:t>
            </a:r>
            <a:r>
              <a:rPr lang="en-US" altLang="ko-KR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아동 등</a:t>
            </a:r>
            <a:endParaRPr lang="en-US" altLang="ko-KR" sz="1200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450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en-US" altLang="ko-KR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수요가 높은 </a:t>
            </a:r>
            <a:r>
              <a:rPr lang="ko-KR" altLang="en-US" sz="1200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돌봄서비스</a:t>
            </a:r>
            <a:r>
              <a:rPr lang="ko-KR" altLang="en-US" sz="120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우선확대 추진</a:t>
            </a:r>
            <a:endParaRPr lang="en-US" altLang="ko-KR" sz="1200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endParaRPr lang="en-US" altLang="ko-KR" sz="788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1050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장애인 활동지원</a:t>
            </a:r>
            <a:r>
              <a:rPr lang="en-US" altLang="ko-KR" sz="975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 </a:t>
            </a:r>
            <a:r>
              <a:rPr lang="en-US" altLang="ko-KR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발달장애인 주간활동서비스</a:t>
            </a:r>
            <a:r>
              <a:rPr lang="en-US" altLang="ko-KR" sz="975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pPr defTabSz="514312">
              <a:buClr>
                <a:srgbClr val="3294D6"/>
              </a:buClr>
              <a:buSzPct val="120000"/>
              <a:defRPr/>
            </a:pP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sz="975" b="1" dirty="0" err="1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노인돌봄서비스</a:t>
            </a:r>
            <a:r>
              <a:rPr lang="en-US" altLang="ko-KR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* </a:t>
            </a:r>
            <a:r>
              <a:rPr lang="ko-KR" altLang="en-US" sz="975" b="1" dirty="0">
                <a:gradFill>
                  <a:gsLst>
                    <a:gs pos="0">
                      <a:srgbClr val="2F5597"/>
                    </a:gs>
                    <a:gs pos="50000">
                      <a:srgbClr val="2F5597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가사간병서비스</a:t>
            </a:r>
            <a:endParaRPr lang="en-US" altLang="ko-KR" sz="975" b="1" dirty="0">
              <a:gradFill>
                <a:gsLst>
                  <a:gs pos="0">
                    <a:srgbClr val="2F5597"/>
                  </a:gs>
                  <a:gs pos="50000">
                    <a:srgbClr val="2F5597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1" name="그룹 82">
            <a:extLst/>
          </p:cNvPr>
          <p:cNvGrpSpPr/>
          <p:nvPr/>
        </p:nvGrpSpPr>
        <p:grpSpPr>
          <a:xfrm>
            <a:off x="4773398" y="1427719"/>
            <a:ext cx="95200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56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7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8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그룹 82">
            <a:extLst/>
          </p:cNvPr>
          <p:cNvGrpSpPr/>
          <p:nvPr/>
        </p:nvGrpSpPr>
        <p:grpSpPr>
          <a:xfrm>
            <a:off x="4782276" y="1859374"/>
            <a:ext cx="95200" cy="104075"/>
            <a:chOff x="7135391" y="3108945"/>
            <a:chExt cx="115836" cy="167908"/>
          </a:xfrm>
          <a:solidFill>
            <a:srgbClr val="28549D"/>
          </a:solidFill>
        </p:grpSpPr>
        <p:sp>
          <p:nvSpPr>
            <p:cNvPr id="163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4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65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66" name="모서리가 둥근 직사각형 8">
            <a:extLst/>
          </p:cNvPr>
          <p:cNvSpPr/>
          <p:nvPr/>
        </p:nvSpPr>
        <p:spPr>
          <a:xfrm>
            <a:off x="4710113" y="2636044"/>
            <a:ext cx="4012406" cy="1679972"/>
          </a:xfrm>
          <a:prstGeom prst="roundRect">
            <a:avLst>
              <a:gd name="adj" fmla="val 3781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endParaRPr lang="ko-KR" altLang="en-US" sz="975">
              <a:solidFill>
                <a:srgbClr val="FFFFFF"/>
              </a:solidFill>
              <a:latin typeface="Georgia" panose="02040502050405020303" pitchFamily="18" charset="0"/>
              <a:ea typeface="HY견명조" panose="02030600000101010101" pitchFamily="18" charset="-127"/>
            </a:endParaRPr>
          </a:p>
        </p:txBody>
      </p:sp>
      <p:grpSp>
        <p:nvGrpSpPr>
          <p:cNvPr id="32793" name="그룹 166"/>
          <p:cNvGrpSpPr>
            <a:grpSpLocks/>
          </p:cNvGrpSpPr>
          <p:nvPr/>
        </p:nvGrpSpPr>
        <p:grpSpPr bwMode="auto">
          <a:xfrm>
            <a:off x="4779169" y="2719389"/>
            <a:ext cx="3955256" cy="300082"/>
            <a:chOff x="68018" y="1078595"/>
            <a:chExt cx="3092935" cy="359373"/>
          </a:xfrm>
        </p:grpSpPr>
        <p:sp>
          <p:nvSpPr>
            <p:cNvPr id="168" name="사각형: 둥근 모서리 163">
              <a:extLst/>
            </p:cNvPr>
            <p:cNvSpPr/>
            <p:nvPr/>
          </p:nvSpPr>
          <p:spPr>
            <a:xfrm>
              <a:off x="208606" y="1084298"/>
              <a:ext cx="2727965" cy="327951"/>
            </a:xfrm>
            <a:prstGeom prst="roundRect">
              <a:avLst>
                <a:gd name="adj" fmla="val 50000"/>
              </a:avLst>
            </a:prstGeom>
            <a:solidFill>
              <a:srgbClr val="23952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>
                <a:solidFill>
                  <a:prstClr val="black"/>
                </a:solidFill>
              </a:endParaRPr>
            </a:p>
          </p:txBody>
        </p:sp>
        <p:sp>
          <p:nvSpPr>
            <p:cNvPr id="169" name="직사각형 168">
              <a:extLst/>
            </p:cNvPr>
            <p:cNvSpPr/>
            <p:nvPr/>
          </p:nvSpPr>
          <p:spPr>
            <a:xfrm>
              <a:off x="68018" y="1078595"/>
              <a:ext cx="3092935" cy="359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514312">
                <a:defRPr/>
              </a:pPr>
              <a:r>
                <a:rPr lang="ko-KR" altLang="en-US" sz="1350" b="1" dirty="0">
                  <a:gradFill>
                    <a:gsLst>
                      <a:gs pos="73750">
                        <a:prstClr val="white"/>
                      </a:gs>
                      <a:gs pos="61667">
                        <a:prstClr val="white"/>
                      </a:gs>
                    </a:gsLst>
                    <a:lin ang="5400000" scaled="0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지역사회 안심생활 지원 서비스</a:t>
              </a:r>
            </a:p>
          </p:txBody>
        </p:sp>
      </p:grpSp>
      <p:sp>
        <p:nvSpPr>
          <p:cNvPr id="171" name="직사각형 170">
            <a:extLst/>
          </p:cNvPr>
          <p:cNvSpPr/>
          <p:nvPr/>
        </p:nvSpPr>
        <p:spPr>
          <a:xfrm>
            <a:off x="4868288" y="3095802"/>
            <a:ext cx="3936206" cy="10849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en-US" altLang="ko-KR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R&amp;D</a:t>
            </a: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통한 영역별</a:t>
            </a:r>
            <a:r>
              <a:rPr lang="en-US" altLang="ko-KR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생활지원</a:t>
            </a:r>
            <a:r>
              <a:rPr lang="en-US" altLang="ko-KR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안전</a:t>
            </a:r>
            <a:r>
              <a:rPr lang="en-US" altLang="ko-KR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정서</a:t>
            </a:r>
            <a:r>
              <a:rPr lang="en-US" altLang="ko-KR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</a:t>
            </a:r>
            <a:r>
              <a:rPr lang="en-US" altLang="ko-KR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발굴</a:t>
            </a:r>
            <a:endParaRPr lang="en-US" altLang="ko-KR" sz="120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endParaRPr lang="en-US" altLang="ko-KR" sz="120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endParaRPr lang="en-US" altLang="ko-KR" sz="120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endParaRPr lang="en-US" altLang="ko-KR" sz="45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defTabSz="514312">
              <a:buClr>
                <a:srgbClr val="70AD47"/>
              </a:buClr>
              <a:buSzPct val="120000"/>
              <a:defRPr/>
            </a:pPr>
            <a:r>
              <a:rPr lang="ko-KR" altLang="en-US" sz="1200" b="1" dirty="0">
                <a:gradFill>
                  <a:gsLst>
                    <a:gs pos="75000">
                      <a:srgbClr val="23952E"/>
                    </a:gs>
                    <a:gs pos="57000">
                      <a:srgbClr val="23952E"/>
                    </a:gs>
                  </a:gsLst>
                  <a:lin ang="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 서비스 투자사업 표준모델 반영 추진</a:t>
            </a:r>
            <a:endParaRPr lang="en-US" altLang="ko-KR" sz="1200" b="1" dirty="0">
              <a:gradFill>
                <a:gsLst>
                  <a:gs pos="75000">
                    <a:srgbClr val="23952E"/>
                  </a:gs>
                  <a:gs pos="57000">
                    <a:srgbClr val="23952E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4" name="그룹 82">
            <a:extLst/>
          </p:cNvPr>
          <p:cNvGrpSpPr/>
          <p:nvPr/>
        </p:nvGrpSpPr>
        <p:grpSpPr>
          <a:xfrm>
            <a:off x="4773398" y="3175271"/>
            <a:ext cx="95200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203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4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5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14" name="직사각형 213">
            <a:extLst/>
          </p:cNvPr>
          <p:cNvSpPr/>
          <p:nvPr/>
        </p:nvSpPr>
        <p:spPr>
          <a:xfrm>
            <a:off x="4850841" y="3541613"/>
            <a:ext cx="379202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588" indent="-128588" defTabSz="514312">
              <a:buClr>
                <a:srgbClr val="C19907"/>
              </a:buClr>
              <a:buSzPct val="120000"/>
              <a:buFont typeface="Arial" charset="0"/>
              <a:buChar char="•"/>
              <a:defRPr/>
            </a:pPr>
            <a:r>
              <a:rPr kumimoji="1" lang="en-US" altLang="ko-KR" sz="900" b="1" spc="-60" dirty="0" err="1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IoT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활용 스마트 홈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안전 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·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안부확인 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,  AI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활용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맞춤형 인지 </a:t>
            </a:r>
            <a:r>
              <a:rPr kumimoji="1" lang="en-US" altLang="ko-KR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·</a:t>
            </a:r>
            <a:r>
              <a:rPr kumimoji="1" lang="ko-KR" altLang="en-US" sz="900" b="1" spc="-60" dirty="0">
                <a:gradFill>
                  <a:gsLst>
                    <a:gs pos="63063">
                      <a:schemeClr val="tx1">
                        <a:lumMod val="65000"/>
                        <a:lumOff val="35000"/>
                      </a:schemeClr>
                    </a:gs>
                    <a:gs pos="3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정서기능 강화 등</a:t>
            </a:r>
          </a:p>
        </p:txBody>
      </p:sp>
      <p:grpSp>
        <p:nvGrpSpPr>
          <p:cNvPr id="15" name="그룹 82">
            <a:extLst/>
          </p:cNvPr>
          <p:cNvGrpSpPr/>
          <p:nvPr/>
        </p:nvGrpSpPr>
        <p:grpSpPr>
          <a:xfrm>
            <a:off x="4755642" y="3966874"/>
            <a:ext cx="95200" cy="104075"/>
            <a:chOff x="7135391" y="3108945"/>
            <a:chExt cx="115836" cy="167908"/>
          </a:xfrm>
          <a:solidFill>
            <a:schemeClr val="accent6">
              <a:lumMod val="75000"/>
            </a:schemeClr>
          </a:solidFill>
        </p:grpSpPr>
        <p:sp>
          <p:nvSpPr>
            <p:cNvPr id="216" name="모서리가 둥근 직사각형 83">
              <a:extLst/>
            </p:cNvPr>
            <p:cNvSpPr/>
            <p:nvPr/>
          </p:nvSpPr>
          <p:spPr>
            <a:xfrm>
              <a:off x="7135391" y="310894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7" name="모서리가 둥근 직사각형 84">
              <a:extLst/>
            </p:cNvPr>
            <p:cNvSpPr/>
            <p:nvPr/>
          </p:nvSpPr>
          <p:spPr>
            <a:xfrm>
              <a:off x="7188821" y="3161855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8" name="모서리가 둥근 직사각형 76">
              <a:extLst/>
            </p:cNvPr>
            <p:cNvSpPr/>
            <p:nvPr/>
          </p:nvSpPr>
          <p:spPr>
            <a:xfrm>
              <a:off x="7135391" y="3214448"/>
              <a:ext cx="62406" cy="62405"/>
            </a:xfrm>
            <a:prstGeom prst="roundRect">
              <a:avLst>
                <a:gd name="adj" fmla="val 223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2798" name="슬라이드 번호 개체 틀 6"/>
          <p:cNvSpPr>
            <a:spLocks noGrp="1"/>
          </p:cNvSpPr>
          <p:nvPr>
            <p:ph type="sldNum" sz="quarter" idx="10"/>
          </p:nvPr>
        </p:nvSpPr>
        <p:spPr bwMode="auto">
          <a:xfrm>
            <a:off x="6872288" y="47672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1pPr>
            <a:lvl2pPr marL="557213" indent="-214313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2pPr>
            <a:lvl3pPr marL="8572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3pPr>
            <a:lvl4pPr marL="1200150" indent="-1714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4pPr>
            <a:lvl5pPr marL="1543050" indent="-17145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  <a:ea typeface="HY견명조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fld id="{CA8DF9B6-F3B2-4FF3-8E44-7553E77A97C4}" type="slidenum">
              <a:rPr lang="ko-KR" altLang="en-US" sz="675">
                <a:solidFill>
                  <a:schemeClr val="tx1"/>
                </a:solidFill>
                <a:latin typeface="Noto Sans CJK KR Bold"/>
                <a:ea typeface="Noto Sans CJK KR Bold"/>
              </a:rPr>
              <a:pPr latinLnBrk="0">
                <a:spcBef>
                  <a:spcPct val="0"/>
                </a:spcBef>
                <a:buFontTx/>
                <a:buNone/>
              </a:pPr>
              <a:t>9</a:t>
            </a:fld>
            <a:endParaRPr lang="ko-KR" altLang="en-US" sz="675">
              <a:solidFill>
                <a:schemeClr val="tx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8862" y="700178"/>
            <a:ext cx="9108504" cy="35369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81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solidFill>
                <a:prstClr val="white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68" name="화살표: 오른쪽 2054">
            <a:extLst/>
          </p:cNvPr>
          <p:cNvSpPr/>
          <p:nvPr/>
        </p:nvSpPr>
        <p:spPr>
          <a:xfrm>
            <a:off x="583407" y="3956447"/>
            <a:ext cx="121444" cy="809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>
              <a:defRPr/>
            </a:pPr>
            <a:r>
              <a:rPr lang="en-US" altLang="ko-KR" sz="1500" dirty="0">
                <a:solidFill>
                  <a:prstClr val="white"/>
                </a:solidFill>
              </a:rPr>
              <a:t>`</a:t>
            </a:r>
            <a:endParaRPr lang="ko-KR" alt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2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993</Words>
  <Application>Microsoft Office PowerPoint</Application>
  <PresentationFormat>화면 슬라이드 쇼(16:9)</PresentationFormat>
  <Paragraphs>195</Paragraphs>
  <Slides>15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36" baseType="lpstr">
      <vt:lpstr>HY견명조</vt:lpstr>
      <vt:lpstr>HY그래픽</vt:lpstr>
      <vt:lpstr>HY중고딕</vt:lpstr>
      <vt:lpstr>HY헤드라인M</vt:lpstr>
      <vt:lpstr>KaiTi</vt:lpstr>
      <vt:lpstr>KoPub돋움체 Bold</vt:lpstr>
      <vt:lpstr>KoPub돋움체 Medium</vt:lpstr>
      <vt:lpstr>Nanum Square</vt:lpstr>
      <vt:lpstr>Noto Sans CJK KR Bold</vt:lpstr>
      <vt:lpstr>굴림</vt:lpstr>
      <vt:lpstr>나눔고딕 ExtraBold</vt:lpstr>
      <vt:lpstr>나눔바른고딕</vt:lpstr>
      <vt:lpstr>맑은 고딕</vt:lpstr>
      <vt:lpstr>맑은 고딕</vt:lpstr>
      <vt:lpstr>휴먼명조</vt:lpstr>
      <vt:lpstr>Arial</vt:lpstr>
      <vt:lpstr>Calibri</vt:lpstr>
      <vt:lpstr>Georgia</vt:lpstr>
      <vt:lpstr>Wingdings</vt:lpstr>
      <vt:lpstr>Office Theme</vt:lpstr>
      <vt:lpstr>Custom Design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57</cp:revision>
  <dcterms:created xsi:type="dcterms:W3CDTF">2014-04-01T16:27:38Z</dcterms:created>
  <dcterms:modified xsi:type="dcterms:W3CDTF">2020-11-11T07:02:15Z</dcterms:modified>
</cp:coreProperties>
</file>